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8" r:id="rId3"/>
    <p:sldId id="267" r:id="rId4"/>
    <p:sldId id="269" r:id="rId5"/>
    <p:sldId id="259" r:id="rId6"/>
    <p:sldId id="260" r:id="rId7"/>
    <p:sldId id="265" r:id="rId8"/>
    <p:sldId id="266" r:id="rId9"/>
    <p:sldId id="261" r:id="rId10"/>
    <p:sldId id="270" r:id="rId11"/>
    <p:sldId id="264" r:id="rId12"/>
    <p:sldId id="262" r:id="rId13"/>
    <p:sldId id="263" r:id="rId14"/>
    <p:sldId id="271" r:id="rId15"/>
    <p:sldId id="273" r:id="rId16"/>
    <p:sldId id="274" r:id="rId1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요약슬라이드" id="{22BDE3F6-C3C8-6940-8AAE-1FB48413E0D9}">
          <p14:sldIdLst>
            <p14:sldId id="256"/>
          </p14:sldIdLst>
        </p14:section>
        <p14:section name="본문" id="{F734B72A-2771-8545-97EF-0185C1C4F228}">
          <p14:sldIdLst>
            <p14:sldId id="268"/>
            <p14:sldId id="267"/>
            <p14:sldId id="269"/>
            <p14:sldId id="259"/>
            <p14:sldId id="260"/>
            <p14:sldId id="265"/>
            <p14:sldId id="266"/>
            <p14:sldId id="261"/>
            <p14:sldId id="270"/>
            <p14:sldId id="264"/>
            <p14:sldId id="262"/>
            <p14:sldId id="263"/>
            <p14:sldId id="271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456E28-0A10-8447-BC15-7A3DDF889C26}" v="55" dt="2022-03-28T10:04:14.8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3944"/>
  </p:normalViewPr>
  <p:slideViewPr>
    <p:cSldViewPr snapToGrid="0" snapToObjects="1">
      <p:cViewPr varScale="1">
        <p:scale>
          <a:sx n="102" d="100"/>
          <a:sy n="102" d="100"/>
        </p:scale>
        <p:origin x="9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AB10F3-C063-8747-9957-60B784988BE0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950158-2D31-DA4F-A5EC-E279C2CDA85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29437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3. Visualization </a:t>
            </a:r>
            <a:r>
              <a:rPr kumimoji="1" lang="ko-KR" altLang="en-US" dirty="0"/>
              <a:t>파트에서는 </a:t>
            </a:r>
            <a:r>
              <a:rPr kumimoji="1" lang="en-US" altLang="ko-KR" dirty="0"/>
              <a:t>DESeq2 </a:t>
            </a:r>
            <a:r>
              <a:rPr kumimoji="1" lang="ko-KR" altLang="en-US" dirty="0"/>
              <a:t>결과를 가지고</a:t>
            </a:r>
            <a:r>
              <a:rPr kumimoji="1" lang="en-US" altLang="ko-KR" dirty="0"/>
              <a:t>, Volcano</a:t>
            </a:r>
            <a:r>
              <a:rPr kumimoji="1" lang="ko-KR" altLang="en-US" dirty="0"/>
              <a:t> </a:t>
            </a:r>
            <a:r>
              <a:rPr kumimoji="1" lang="en-US" altLang="ko-KR" dirty="0"/>
              <a:t>plot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Heatmap plot</a:t>
            </a:r>
            <a:r>
              <a:rPr kumimoji="1" lang="ko-KR" altLang="en-US" dirty="0"/>
              <a:t>을 그려보는 실습을 진행할 예정입니다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950158-2D31-DA4F-A5EC-E279C2CDA859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89693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950158-2D31-DA4F-A5EC-E279C2CDA859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83536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63DFE4-04C8-0744-AFCF-B42A60BD8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CC5D0F-ECF3-8541-84BB-476242FBC2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0E06AA-9F2E-2A40-85DD-168F45BC3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CEEF24-3D75-1D44-B7D6-47ECF175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CA98BD-65E2-A540-9087-F8164AEB4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20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CD2A92-7D48-E84C-B72E-29C3CB7D5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A6B11C-9734-514F-AA02-37D84E6358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33B47D-E68D-334E-8A8E-DD53FE53B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4CF8BE-A8F5-2040-8BBB-45482253D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33F589-5D3E-BF41-8689-6CCE6E3CB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12449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D4B8FF2-C044-2947-90BF-B195820C36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79E75F-61A9-7244-A1DB-E362B0DDA4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33C752-315E-C14D-BEE9-C3DD8ADF7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2D5542-138E-DC49-A9EB-07274D40D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66DB41-8DD8-0A48-B684-614379079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33420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139217-0A4F-D440-AFA8-CBE7EAA0C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650DBF-C36A-3643-805A-DE239AEB1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45F1C5-206F-A74D-8CFD-96D2001C5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2FBB92-A466-9C44-942A-43831EC31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305FF3-8CF3-5741-B1E6-9DD1F508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28491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495B29-E719-A14C-99D4-0048E1E9E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3E29FA-ED55-6745-B0E4-79445D68E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90EBFB-272D-5249-93B1-3EF6A17D4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0D1671-90F1-A147-9C13-2720D5455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BC084C-B155-F944-ADE1-23BDF8CCA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9423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9FE21A-5D4F-B54B-B6CF-D2F70B037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02D806-DB3C-1244-BECA-0A3B11EE8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565686-6AEF-924F-9C75-065F409B4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F60042-71E3-7040-AD84-81F1F2C31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AF82FC-5304-EF4D-8D37-DEE590548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4BFD88-30A8-B641-9CC2-D3F7D474C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2949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B5B2EA-78D8-5A4E-9A14-75B140ED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E0052E-A48C-5E44-80A4-9D36A9874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2304E2-2FFA-6443-BD62-4F1F2C4D7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279A0B-FAE4-CB4E-9573-FCC57A8C92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A61E6AD-1BE9-E749-97AF-78CA89A750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618F8BC-146D-CA48-A97B-FD9E442A5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075DB2A-C421-E547-BCB9-A3E40A842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B22218B-EAE3-F040-9814-FF8DFC438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872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EF439A-29D7-6E42-8203-D95C91AB0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CAEE0C-BCA1-0849-86D4-CF116BD5A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65CE12A-3F93-C44C-B40A-5BD4890CC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81E344-4259-3F43-9DD3-0934AA6A6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28183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C6832AB-ACCD-CB4E-B7B5-2AB2B1D5B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39C1FF1-0DFD-9549-AD53-CC1E79647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16B492-220A-1E45-84B5-73E3176D6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56116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7D702B-29C8-EC4A-B33E-6BFD37548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001E22-2354-3244-95C9-DB4DF76E0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7D13D6-61E9-0145-A1BA-75BCB1AED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E8F19F-5F20-B046-A8D1-EC713C108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5C8812-388A-2D48-8B1A-5ECF1765C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9E654B-A2C5-BE43-8C26-E73C6430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92958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169C75-C9B1-0D49-8C7A-83160B00D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A9822C-20DE-1447-8F11-42E887DB5E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C2DB26-7005-AC45-9B60-FBD57D3D3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3164B7-EAD8-A540-9E2E-0BF51C142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FA5EA7-60EE-8A40-B368-DCC68712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677747-48DB-9A4B-BA6F-74863A853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1066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3ABB86E-BE9B-4040-B095-B59903222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E74B46-AA62-5C4A-B8B6-3F79C52A4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D47369-3134-4B41-8145-122159EC7E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F3D2B-906A-464E-A98E-EB740B36F52E}" type="datetimeFigureOut">
              <a:rPr kumimoji="1" lang="ko-Kore-KR" altLang="en-US" smtClean="0"/>
              <a:t>2022. 4. 13.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8C84DD-B8E9-CA40-9A49-CCF4F9B23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8347F6-1CB1-F74B-B4BD-D6292AD44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FCF85-0907-D846-A15E-26CFC03F1F4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7084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jokergoo.github.io/ComplexHeatmap-reference/book/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ioconductor.org/packages/release/bioc/vignettes/EnhancedVolcano/inst/doc/EnhancedVolcano.htm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</a:t>
            </a:r>
            <a:endParaRPr kumimoji="1" lang="ko-Kore-KR" altLang="en-US" sz="40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6AF20EE-763F-E945-AEB9-D7718CB07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626" y="1461622"/>
            <a:ext cx="4040655" cy="415721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C49B48C-F18F-FB4F-BE4A-559EFF1D6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1381" y="924239"/>
            <a:ext cx="3009238" cy="49017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5A79A4-FDE8-A145-87DC-434DEB53F45E}"/>
              </a:ext>
            </a:extLst>
          </p:cNvPr>
          <p:cNvSpPr txBox="1"/>
          <p:nvPr/>
        </p:nvSpPr>
        <p:spPr>
          <a:xfrm>
            <a:off x="5288494" y="5826034"/>
            <a:ext cx="2312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2800" b="1" dirty="0"/>
              <a:t>Volcano plot</a:t>
            </a:r>
          </a:p>
          <a:p>
            <a:pPr algn="ctr"/>
            <a:r>
              <a:rPr kumimoji="1" lang="en-US" altLang="ko-Kore-KR" sz="2000" i="1" dirty="0"/>
              <a:t>(</a:t>
            </a:r>
            <a:r>
              <a:rPr kumimoji="1" lang="en-US" altLang="ko-Kore-KR" sz="2000" i="1" dirty="0" err="1"/>
              <a:t>EnhancedVolcano</a:t>
            </a:r>
            <a:r>
              <a:rPr kumimoji="1" lang="en-US" altLang="ko-Kore-KR" sz="2000" i="1" dirty="0"/>
              <a:t>)</a:t>
            </a:r>
            <a:endParaRPr kumimoji="1" lang="ko-Kore-KR" altLang="en-US" sz="200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DFE1FC-A8E3-834C-A694-3E6D43AE3C47}"/>
              </a:ext>
            </a:extLst>
          </p:cNvPr>
          <p:cNvSpPr txBox="1"/>
          <p:nvPr/>
        </p:nvSpPr>
        <p:spPr>
          <a:xfrm>
            <a:off x="8505890" y="5826034"/>
            <a:ext cx="2312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2800" b="1" dirty="0"/>
              <a:t>Heatmap plot</a:t>
            </a:r>
          </a:p>
          <a:p>
            <a:pPr algn="ctr"/>
            <a:r>
              <a:rPr kumimoji="1" lang="en-US" altLang="ko-Kore-KR" sz="2000" i="1" dirty="0"/>
              <a:t>(</a:t>
            </a:r>
            <a:r>
              <a:rPr kumimoji="1" lang="en-US" altLang="ko-Kore-KR" sz="2000" i="1" dirty="0" err="1"/>
              <a:t>ComplexHeatmap</a:t>
            </a:r>
            <a:r>
              <a:rPr kumimoji="1" lang="en-US" altLang="ko-Kore-KR" sz="2000" i="1" dirty="0"/>
              <a:t>)</a:t>
            </a:r>
            <a:endParaRPr kumimoji="1" lang="ko-Kore-KR" altLang="en-US" sz="2000" i="1" dirty="0"/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0416AC3C-AD0C-6F43-A481-9EC54E5CBA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228239"/>
              </p:ext>
            </p:extLst>
          </p:nvPr>
        </p:nvGraphicFramePr>
        <p:xfrm>
          <a:off x="306887" y="2221893"/>
          <a:ext cx="2135871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319">
                  <a:extLst>
                    <a:ext uri="{9D8B030D-6E8A-4147-A177-3AD203B41FA5}">
                      <a16:colId xmlns:a16="http://schemas.microsoft.com/office/drawing/2014/main" val="3145178355"/>
                    </a:ext>
                  </a:extLst>
                </a:gridCol>
                <a:gridCol w="237319">
                  <a:extLst>
                    <a:ext uri="{9D8B030D-6E8A-4147-A177-3AD203B41FA5}">
                      <a16:colId xmlns:a16="http://schemas.microsoft.com/office/drawing/2014/main" val="196506305"/>
                    </a:ext>
                  </a:extLst>
                </a:gridCol>
                <a:gridCol w="237319">
                  <a:extLst>
                    <a:ext uri="{9D8B030D-6E8A-4147-A177-3AD203B41FA5}">
                      <a16:colId xmlns:a16="http://schemas.microsoft.com/office/drawing/2014/main" val="1761286571"/>
                    </a:ext>
                  </a:extLst>
                </a:gridCol>
                <a:gridCol w="237319">
                  <a:extLst>
                    <a:ext uri="{9D8B030D-6E8A-4147-A177-3AD203B41FA5}">
                      <a16:colId xmlns:a16="http://schemas.microsoft.com/office/drawing/2014/main" val="702662810"/>
                    </a:ext>
                  </a:extLst>
                </a:gridCol>
                <a:gridCol w="237319">
                  <a:extLst>
                    <a:ext uri="{9D8B030D-6E8A-4147-A177-3AD203B41FA5}">
                      <a16:colId xmlns:a16="http://schemas.microsoft.com/office/drawing/2014/main" val="2633012337"/>
                    </a:ext>
                  </a:extLst>
                </a:gridCol>
                <a:gridCol w="237319">
                  <a:extLst>
                    <a:ext uri="{9D8B030D-6E8A-4147-A177-3AD203B41FA5}">
                      <a16:colId xmlns:a16="http://schemas.microsoft.com/office/drawing/2014/main" val="4223710810"/>
                    </a:ext>
                  </a:extLst>
                </a:gridCol>
                <a:gridCol w="237319">
                  <a:extLst>
                    <a:ext uri="{9D8B030D-6E8A-4147-A177-3AD203B41FA5}">
                      <a16:colId xmlns:a16="http://schemas.microsoft.com/office/drawing/2014/main" val="726527734"/>
                    </a:ext>
                  </a:extLst>
                </a:gridCol>
                <a:gridCol w="237319">
                  <a:extLst>
                    <a:ext uri="{9D8B030D-6E8A-4147-A177-3AD203B41FA5}">
                      <a16:colId xmlns:a16="http://schemas.microsoft.com/office/drawing/2014/main" val="3511379806"/>
                    </a:ext>
                  </a:extLst>
                </a:gridCol>
                <a:gridCol w="237319">
                  <a:extLst>
                    <a:ext uri="{9D8B030D-6E8A-4147-A177-3AD203B41FA5}">
                      <a16:colId xmlns:a16="http://schemas.microsoft.com/office/drawing/2014/main" val="2578056234"/>
                    </a:ext>
                  </a:extLst>
                </a:gridCol>
              </a:tblGrid>
              <a:tr h="355812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8923793"/>
                  </a:ext>
                </a:extLst>
              </a:tr>
              <a:tr h="355812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617090"/>
                  </a:ext>
                </a:extLst>
              </a:tr>
              <a:tr h="355812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0689636"/>
                  </a:ext>
                </a:extLst>
              </a:tr>
              <a:tr h="355812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223580"/>
                  </a:ext>
                </a:extLst>
              </a:tr>
              <a:tr h="355812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848057"/>
                  </a:ext>
                </a:extLst>
              </a:tr>
              <a:tr h="355812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97566"/>
                  </a:ext>
                </a:extLst>
              </a:tr>
              <a:tr h="355812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071067"/>
                  </a:ext>
                </a:extLst>
              </a:tr>
              <a:tr h="355812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75958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C426038-E2B9-F546-BD58-0C9AC1C4E5DE}"/>
              </a:ext>
            </a:extLst>
          </p:cNvPr>
          <p:cNvSpPr txBox="1"/>
          <p:nvPr/>
        </p:nvSpPr>
        <p:spPr>
          <a:xfrm>
            <a:off x="463794" y="3540228"/>
            <a:ext cx="1822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b="1" dirty="0"/>
              <a:t>DESeq</a:t>
            </a:r>
            <a:r>
              <a:rPr kumimoji="1" lang="en-US" altLang="ko-KR" sz="2400" b="1" dirty="0"/>
              <a:t>2</a:t>
            </a:r>
            <a:r>
              <a:rPr kumimoji="1" lang="en-US" altLang="ko-Kore-KR" sz="2400" b="1" dirty="0"/>
              <a:t> </a:t>
            </a:r>
            <a:r>
              <a:rPr kumimoji="1" lang="ko-Kore-KR" altLang="en-US" sz="2400" b="1" dirty="0"/>
              <a:t>결과</a:t>
            </a:r>
          </a:p>
        </p:txBody>
      </p:sp>
      <p:sp>
        <p:nvSpPr>
          <p:cNvPr id="11" name="오른쪽 화살표[R] 10">
            <a:extLst>
              <a:ext uri="{FF2B5EF4-FFF2-40B4-BE49-F238E27FC236}">
                <a16:creationId xmlns:a16="http://schemas.microsoft.com/office/drawing/2014/main" id="{1F435AC5-0D71-4D4D-8289-2393637ABDA8}"/>
              </a:ext>
            </a:extLst>
          </p:cNvPr>
          <p:cNvSpPr/>
          <p:nvPr/>
        </p:nvSpPr>
        <p:spPr>
          <a:xfrm>
            <a:off x="3085157" y="3022405"/>
            <a:ext cx="1084217" cy="149731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3431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Heatmap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47CBC51-A4FE-FB40-88AC-97DFD406A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35" y="1590851"/>
            <a:ext cx="6605088" cy="42961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11377B-3FF1-CD46-B78C-2E7BF2A36CC7}"/>
              </a:ext>
            </a:extLst>
          </p:cNvPr>
          <p:cNvSpPr txBox="1"/>
          <p:nvPr/>
        </p:nvSpPr>
        <p:spPr>
          <a:xfrm>
            <a:off x="2651760" y="6061166"/>
            <a:ext cx="8151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dirty="0"/>
              <a:t>Heatmap</a:t>
            </a:r>
            <a:r>
              <a:rPr kumimoji="1" lang="ko-Kore-KR" altLang="en-US" dirty="0"/>
              <a:t>을 그리기 위해 데이터 프레임을 가공하는 코드입니다</a:t>
            </a:r>
            <a:r>
              <a:rPr kumimoji="1" lang="en-US" altLang="ko-Kore-KR" dirty="0"/>
              <a:t>.</a:t>
            </a:r>
          </a:p>
          <a:p>
            <a:pPr algn="ctr"/>
            <a:r>
              <a:rPr kumimoji="1" lang="en-US" altLang="ko-Kore-KR" dirty="0"/>
              <a:t>Ctrl + Enter (Mac</a:t>
            </a:r>
            <a:r>
              <a:rPr kumimoji="1" lang="ko-Kore-KR" altLang="en-US" dirty="0"/>
              <a:t>은 </a:t>
            </a:r>
            <a:r>
              <a:rPr kumimoji="1" lang="en-US" altLang="ko-Kore-KR" dirty="0" err="1"/>
              <a:t>C</a:t>
            </a:r>
            <a:r>
              <a:rPr kumimoji="1" lang="en-US" altLang="ko-KR" dirty="0" err="1"/>
              <a:t>md+Enter</a:t>
            </a:r>
            <a:r>
              <a:rPr kumimoji="1" lang="en-US" altLang="ko-KR" dirty="0"/>
              <a:t>)</a:t>
            </a:r>
            <a:r>
              <a:rPr kumimoji="1" lang="ko-KR" altLang="en-US" dirty="0"/>
              <a:t>로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실행시켜주시면</a:t>
            </a:r>
            <a:r>
              <a:rPr kumimoji="1" lang="ko-KR" altLang="en-US" dirty="0"/>
              <a:t>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F504C-E243-8A46-8EF0-5301EA975DCC}"/>
              </a:ext>
            </a:extLst>
          </p:cNvPr>
          <p:cNvSpPr txBox="1"/>
          <p:nvPr/>
        </p:nvSpPr>
        <p:spPr>
          <a:xfrm>
            <a:off x="7236823" y="2811299"/>
            <a:ext cx="4389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dirty="0"/>
              <a:t>관심 있는 유전자 리스트 선언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5F9C07-1BDA-6342-A87D-C1C3F9224868}"/>
              </a:ext>
            </a:extLst>
          </p:cNvPr>
          <p:cNvSpPr txBox="1"/>
          <p:nvPr/>
        </p:nvSpPr>
        <p:spPr>
          <a:xfrm>
            <a:off x="7236823" y="3738924"/>
            <a:ext cx="478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Result</a:t>
            </a:r>
            <a:r>
              <a:rPr kumimoji="1" lang="ko-Kore-KR" altLang="en-US" sz="1400" dirty="0"/>
              <a:t>에서 관심 유전자에 해당하는 </a:t>
            </a:r>
            <a:r>
              <a:rPr kumimoji="1" lang="en-US" altLang="ko-Kore-KR" sz="1400" dirty="0"/>
              <a:t>Index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행 번호</a:t>
            </a:r>
            <a:r>
              <a:rPr kumimoji="1" lang="en-US" altLang="ko-KR" sz="1400" dirty="0"/>
              <a:t>)</a:t>
            </a:r>
            <a:r>
              <a:rPr kumimoji="1" lang="en-US" altLang="ko-Kore-KR" sz="1400" dirty="0"/>
              <a:t> </a:t>
            </a:r>
            <a:r>
              <a:rPr kumimoji="1" lang="ko-Kore-KR" altLang="en-US" sz="1400" dirty="0"/>
              <a:t>찾기</a:t>
            </a:r>
            <a:r>
              <a:rPr kumimoji="1" lang="en-US" altLang="ko-Kore-KR" sz="1400" dirty="0"/>
              <a:t> </a:t>
            </a:r>
            <a:endParaRPr kumimoji="1" lang="ko-Kore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92EDB6-85F7-DF43-BD91-21B1220961C5}"/>
              </a:ext>
            </a:extLst>
          </p:cNvPr>
          <p:cNvSpPr txBox="1"/>
          <p:nvPr/>
        </p:nvSpPr>
        <p:spPr>
          <a:xfrm>
            <a:off x="7236823" y="4282343"/>
            <a:ext cx="478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 err="1"/>
              <a:t>Dds</a:t>
            </a:r>
            <a:r>
              <a:rPr kumimoji="1" lang="ko-Kore-KR" altLang="en-US" sz="1400" dirty="0"/>
              <a:t> 로부터 </a:t>
            </a:r>
            <a:r>
              <a:rPr kumimoji="1" lang="en-US" altLang="ko-Kore-KR" sz="1400" dirty="0"/>
              <a:t>normalized count data frame </a:t>
            </a:r>
            <a:r>
              <a:rPr kumimoji="1" lang="ko-Kore-KR" altLang="en-US" sz="1400" dirty="0"/>
              <a:t>생성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4225F9-BB02-6D4A-8A21-E30406058599}"/>
              </a:ext>
            </a:extLst>
          </p:cNvPr>
          <p:cNvSpPr txBox="1"/>
          <p:nvPr/>
        </p:nvSpPr>
        <p:spPr>
          <a:xfrm>
            <a:off x="7236823" y="4746156"/>
            <a:ext cx="478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Normalized count data frame </a:t>
            </a:r>
            <a:r>
              <a:rPr kumimoji="1" lang="ko-Kore-KR" altLang="en-US" sz="1400" dirty="0"/>
              <a:t>에서 관심 유전자만 추출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45A711-16DD-744E-BBD7-67EC75B59A82}"/>
              </a:ext>
            </a:extLst>
          </p:cNvPr>
          <p:cNvSpPr txBox="1"/>
          <p:nvPr/>
        </p:nvSpPr>
        <p:spPr>
          <a:xfrm>
            <a:off x="7236823" y="5249772"/>
            <a:ext cx="478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dirty="0"/>
              <a:t>행 이름을 유전자 이름으로 수정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A658A4-B078-7849-B0DC-0AEB7DE473A8}"/>
              </a:ext>
            </a:extLst>
          </p:cNvPr>
          <p:cNvSpPr txBox="1"/>
          <p:nvPr/>
        </p:nvSpPr>
        <p:spPr>
          <a:xfrm>
            <a:off x="7236823" y="2039426"/>
            <a:ext cx="82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b="1" dirty="0"/>
              <a:t>설명</a:t>
            </a:r>
          </a:p>
        </p:txBody>
      </p:sp>
    </p:spTree>
    <p:extLst>
      <p:ext uri="{BB962C8B-B14F-4D97-AF65-F5344CB8AC3E}">
        <p14:creationId xmlns:p14="http://schemas.microsoft.com/office/powerpoint/2010/main" val="2967266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2758BA6-F9A1-A149-9C6B-BF87855E5C58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Heatmap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BBC087-24A2-6F4D-AC52-DD3A42B8BDEF}"/>
              </a:ext>
            </a:extLst>
          </p:cNvPr>
          <p:cNvSpPr txBox="1"/>
          <p:nvPr/>
        </p:nvSpPr>
        <p:spPr>
          <a:xfrm>
            <a:off x="470692" y="5010431"/>
            <a:ext cx="115732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TODO </a:t>
            </a:r>
            <a:r>
              <a:rPr kumimoji="1" lang="ko-KR" altLang="en-US" sz="2000" dirty="0"/>
              <a:t>직전까지 코드를 실행하시면 </a:t>
            </a:r>
            <a:r>
              <a:rPr kumimoji="1" lang="en-US" altLang="ko-KR" sz="2000" b="1" dirty="0" err="1"/>
              <a:t>Tfh.related.countData</a:t>
            </a:r>
            <a:r>
              <a:rPr kumimoji="1" lang="ko-KR" altLang="en-US" sz="2000" dirty="0"/>
              <a:t>라는</a:t>
            </a:r>
            <a:r>
              <a:rPr kumimoji="1" lang="en-US" altLang="ko-KR" sz="2000" dirty="0"/>
              <a:t> 26 x 24</a:t>
            </a:r>
            <a:r>
              <a:rPr kumimoji="1" lang="ko-KR" altLang="en-US" sz="2000" dirty="0"/>
              <a:t> </a:t>
            </a:r>
            <a:r>
              <a:rPr kumimoji="1" lang="en-US" altLang="ko-KR" sz="2000" dirty="0" err="1"/>
              <a:t>dataframe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얻을 수 있습니다</a:t>
            </a:r>
            <a:r>
              <a:rPr kumimoji="1" lang="en-US" altLang="ko-KR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이 </a:t>
            </a:r>
            <a:r>
              <a:rPr kumimoji="1" lang="en-US" altLang="ko-KR" sz="2000" dirty="0"/>
              <a:t>matrix</a:t>
            </a:r>
            <a:r>
              <a:rPr kumimoji="1" lang="ko-KR" altLang="en-US" sz="2000" dirty="0"/>
              <a:t>는 </a:t>
            </a:r>
            <a:r>
              <a:rPr kumimoji="1" lang="en-US" altLang="ko-KR" sz="2000" dirty="0"/>
              <a:t>DEseq2</a:t>
            </a:r>
            <a:r>
              <a:rPr kumimoji="1" lang="ko-KR" altLang="en-US" sz="2000" dirty="0"/>
              <a:t>을 이용해 </a:t>
            </a:r>
            <a:r>
              <a:rPr kumimoji="1" lang="en-US" altLang="ko-KR" sz="2000" dirty="0"/>
              <a:t>normalized</a:t>
            </a:r>
            <a:r>
              <a:rPr kumimoji="1" lang="ko-KR" altLang="en-US" sz="2000" dirty="0"/>
              <a:t> 된 </a:t>
            </a:r>
            <a:r>
              <a:rPr kumimoji="1" lang="en-US" altLang="ko-KR" sz="2000" dirty="0"/>
              <a:t>count </a:t>
            </a:r>
            <a:r>
              <a:rPr kumimoji="1" lang="ko-KR" altLang="en-US" sz="2000" dirty="0"/>
              <a:t>값을 담고 있는 </a:t>
            </a:r>
            <a:r>
              <a:rPr kumimoji="1" lang="en-US" altLang="ko-KR" sz="2000" dirty="0"/>
              <a:t>matrix</a:t>
            </a:r>
            <a:r>
              <a:rPr kumimoji="1" lang="ko-KR" altLang="en-US" sz="2000" dirty="0"/>
              <a:t>입니다</a:t>
            </a:r>
            <a:r>
              <a:rPr kumimoji="1" lang="en-US" altLang="ko-KR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Row</a:t>
            </a:r>
            <a:r>
              <a:rPr kumimoji="1" lang="ko-KR" altLang="en-US" sz="2000" dirty="0"/>
              <a:t>는 </a:t>
            </a:r>
            <a:r>
              <a:rPr kumimoji="1" lang="en-US" altLang="ko-KR" sz="2000" dirty="0"/>
              <a:t>gene, Column</a:t>
            </a:r>
            <a:r>
              <a:rPr kumimoji="1" lang="ko-KR" altLang="en-US" sz="2000" dirty="0"/>
              <a:t>은 샘플 이름입니다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</a:t>
            </a:r>
            <a:endParaRPr kumimoji="1" lang="ko-Kore-KR" altLang="en-US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2C96386-E000-E946-BEEE-BB559DFEB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947" y="216353"/>
            <a:ext cx="6552838" cy="473156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7DFCCAE-FE5E-DF42-97F5-02D1217B8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39764"/>
            <a:ext cx="2819400" cy="4064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1BF9E8E-9BCB-A547-8FDC-19B04C4D5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692" y="2869246"/>
            <a:ext cx="3761276" cy="15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039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Heatmap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625D3C-39B1-224A-BCD9-BF976D1A96F0}"/>
              </a:ext>
            </a:extLst>
          </p:cNvPr>
          <p:cNvSpPr/>
          <p:nvPr/>
        </p:nvSpPr>
        <p:spPr>
          <a:xfrm>
            <a:off x="925284" y="1602420"/>
            <a:ext cx="953860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err="1"/>
              <a:t>ComplexHeatmap</a:t>
            </a:r>
            <a:r>
              <a:rPr lang="en-US" altLang="ko-KR" sz="1600" b="1" dirty="0"/>
              <a:t> vignette : </a:t>
            </a:r>
          </a:p>
          <a:p>
            <a:r>
              <a:rPr lang="en-US" altLang="ko-KR" sz="1600" dirty="0">
                <a:hlinkClick r:id="rId2"/>
              </a:rPr>
              <a:t>https://jokergoo.github.io/ComplexHeatmap-reference/book/</a:t>
            </a:r>
            <a:endParaRPr lang="en-US" altLang="ko-KR" sz="1600" dirty="0"/>
          </a:p>
          <a:p>
            <a:endParaRPr lang="en-US" altLang="ko-KR" sz="1600" dirty="0"/>
          </a:p>
          <a:p>
            <a:endParaRPr lang="ko-Kore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BEB929-576F-C944-94C9-CD173B2D7280}"/>
              </a:ext>
            </a:extLst>
          </p:cNvPr>
          <p:cNvSpPr txBox="1"/>
          <p:nvPr/>
        </p:nvSpPr>
        <p:spPr>
          <a:xfrm>
            <a:off x="1083317" y="4282552"/>
            <a:ext cx="104679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Heatmap</a:t>
            </a:r>
            <a:r>
              <a:rPr kumimoji="1" lang="ko-KR" altLang="en-US" sz="2000" dirty="0"/>
              <a:t> 이라는 </a:t>
            </a:r>
            <a:r>
              <a:rPr kumimoji="1" lang="en-US" altLang="ko-KR" sz="2000" dirty="0"/>
              <a:t>function</a:t>
            </a:r>
            <a:r>
              <a:rPr kumimoji="1" lang="ko-KR" altLang="en-US" sz="2000" dirty="0"/>
              <a:t>을 사용하면 </a:t>
            </a:r>
            <a:r>
              <a:rPr kumimoji="1" lang="en-US" altLang="ko-KR" sz="2000" dirty="0"/>
              <a:t>Heatmap</a:t>
            </a:r>
            <a:r>
              <a:rPr kumimoji="1" lang="ko-KR" altLang="en-US" sz="2000" dirty="0"/>
              <a:t>을 그릴 수 있습니다</a:t>
            </a:r>
            <a:r>
              <a:rPr kumimoji="1" lang="en-US" altLang="ko-KR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실습 코드에서 </a:t>
            </a:r>
            <a:r>
              <a:rPr kumimoji="1" lang="en-US" altLang="ko-KR" sz="2000" dirty="0"/>
              <a:t>Heatmap</a:t>
            </a:r>
            <a:r>
              <a:rPr kumimoji="1" lang="ko-KR" altLang="en-US" sz="2000" dirty="0"/>
              <a:t>을 그리는 함수는 이미 완성이 되어 있습니다</a:t>
            </a:r>
            <a:r>
              <a:rPr kumimoji="1" lang="en-US" altLang="ko-KR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대신 </a:t>
            </a:r>
            <a:r>
              <a:rPr kumimoji="1" lang="en-US" altLang="ko-KR" sz="2000" dirty="0"/>
              <a:t>Heatmap function</a:t>
            </a:r>
            <a:r>
              <a:rPr kumimoji="1" lang="ko-KR" altLang="en-US" sz="2000" dirty="0"/>
              <a:t>을 그리기 위한 </a:t>
            </a:r>
            <a:r>
              <a:rPr kumimoji="1" lang="en-US" altLang="ko-KR" sz="2000" b="1" dirty="0"/>
              <a:t>log2FC</a:t>
            </a:r>
            <a:r>
              <a:rPr kumimoji="1" lang="ko-KR" altLang="en-US" sz="2000" b="1" dirty="0"/>
              <a:t> 값을 담고 있는 </a:t>
            </a:r>
            <a:r>
              <a:rPr kumimoji="1" lang="en-US" altLang="ko-KR" sz="2000" b="1" dirty="0"/>
              <a:t>matrix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만들어야 합니다</a:t>
            </a:r>
            <a:r>
              <a:rPr kumimoji="1" lang="en-US" altLang="ko-KR" sz="2000" dirty="0"/>
              <a:t>.</a:t>
            </a:r>
            <a:endParaRPr kumimoji="1" lang="ko-Kore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9916359-9274-0B47-B121-ADD2E5158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50" y="2679638"/>
            <a:ext cx="9348788" cy="134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803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Heatmap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93DFA1-602B-A94A-ABD7-946673A8BA4B}"/>
              </a:ext>
            </a:extLst>
          </p:cNvPr>
          <p:cNvSpPr/>
          <p:nvPr/>
        </p:nvSpPr>
        <p:spPr>
          <a:xfrm>
            <a:off x="1494100" y="5461805"/>
            <a:ext cx="9629773" cy="584775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ko-Kore-KR" dirty="0"/>
              <a:t>log2FC.data &lt;- log2(</a:t>
            </a:r>
            <a:r>
              <a:rPr lang="en" altLang="ko-Kore-KR" dirty="0" err="1"/>
              <a:t>Tfh.related.countData</a:t>
            </a:r>
            <a:r>
              <a:rPr lang="en" altLang="ko-Kore-KR" dirty="0"/>
              <a:t>[</a:t>
            </a:r>
            <a:r>
              <a:rPr lang="en" altLang="ko-Kore-KR" dirty="0">
                <a:solidFill>
                  <a:srgbClr val="FF0000"/>
                </a:solidFill>
              </a:rPr>
              <a:t> </a:t>
            </a:r>
            <a:r>
              <a:rPr lang="en" altLang="ko-Kore-KR" sz="3200" b="1" dirty="0">
                <a:solidFill>
                  <a:srgbClr val="FF0000"/>
                </a:solidFill>
              </a:rPr>
              <a:t>##</a:t>
            </a:r>
            <a:r>
              <a:rPr lang="en-US" altLang="ko-KR" sz="3200" b="1" dirty="0">
                <a:solidFill>
                  <a:srgbClr val="FF0000"/>
                </a:solidFill>
              </a:rPr>
              <a:t>,#</a:t>
            </a:r>
            <a:r>
              <a:rPr lang="en" altLang="ko-Kore-KR" sz="3200" b="1" dirty="0">
                <a:solidFill>
                  <a:srgbClr val="FF0000"/>
                </a:solidFill>
              </a:rPr>
              <a:t># </a:t>
            </a:r>
            <a:r>
              <a:rPr lang="en" altLang="ko-Kore-KR" dirty="0"/>
              <a:t>] / </a:t>
            </a:r>
            <a:r>
              <a:rPr lang="en" altLang="ko-Kore-KR" dirty="0" err="1"/>
              <a:t>Tfh.related.countData</a:t>
            </a:r>
            <a:r>
              <a:rPr lang="en" altLang="ko-Kore-KR" b="1" dirty="0"/>
              <a:t>[ </a:t>
            </a:r>
            <a:r>
              <a:rPr lang="en" altLang="ko-Kore-KR" sz="2800" b="1" dirty="0">
                <a:solidFill>
                  <a:srgbClr val="FF0000"/>
                </a:solidFill>
              </a:rPr>
              <a:t>##</a:t>
            </a:r>
            <a:r>
              <a:rPr lang="en-US" altLang="ko-KR" sz="2800" b="1" dirty="0">
                <a:solidFill>
                  <a:srgbClr val="FF0000"/>
                </a:solidFill>
              </a:rPr>
              <a:t>,#</a:t>
            </a:r>
            <a:r>
              <a:rPr lang="en" altLang="ko-Kore-KR" sz="2800" b="1" dirty="0">
                <a:solidFill>
                  <a:srgbClr val="FF0000"/>
                </a:solidFill>
              </a:rPr>
              <a:t># </a:t>
            </a:r>
            <a:r>
              <a:rPr lang="en" altLang="ko-Kore-KR" dirty="0"/>
              <a:t>])</a:t>
            </a:r>
            <a:endParaRPr lang="ko-Kore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219C06E-1729-5C46-BD68-D1302656A25D}"/>
              </a:ext>
            </a:extLst>
          </p:cNvPr>
          <p:cNvSpPr/>
          <p:nvPr/>
        </p:nvSpPr>
        <p:spPr>
          <a:xfrm>
            <a:off x="1328738" y="4598577"/>
            <a:ext cx="962977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/>
              <a:t>Q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. Day,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Replicate</a:t>
            </a:r>
            <a:r>
              <a:rPr lang="ko-KR" altLang="en-US" sz="2000" b="1" dirty="0"/>
              <a:t>별 </a:t>
            </a:r>
            <a:r>
              <a:rPr lang="en-US" altLang="ko-KR" sz="2000" b="1" dirty="0"/>
              <a:t>log2(GCTFH/</a:t>
            </a:r>
            <a:r>
              <a:rPr lang="en-US" altLang="ko-KR" sz="2000" b="1" dirty="0" err="1"/>
              <a:t>TFHlike</a:t>
            </a:r>
            <a:r>
              <a:rPr lang="en-US" altLang="ko-KR" sz="2000" b="1" dirty="0"/>
              <a:t>) </a:t>
            </a:r>
            <a:r>
              <a:rPr lang="ko-KR" altLang="en-US" sz="2000" b="1" dirty="0" err="1"/>
              <a:t>를</a:t>
            </a:r>
            <a:r>
              <a:rPr lang="ko-KR" altLang="en-US" sz="2000" b="1" dirty="0"/>
              <a:t> 계산하기 위해서는 </a:t>
            </a:r>
            <a:r>
              <a:rPr lang="en-US" altLang="ko-KR" sz="2000" b="1" dirty="0"/>
              <a:t>###</a:t>
            </a:r>
            <a:r>
              <a:rPr lang="ko-KR" altLang="en-US" sz="2000" b="1" dirty="0"/>
              <a:t>을 어떻게 수정해야 할까요</a:t>
            </a:r>
            <a:r>
              <a:rPr lang="en-US" altLang="ko-KR" sz="2000" b="1" dirty="0"/>
              <a:t>?</a:t>
            </a:r>
            <a:r>
              <a:rPr lang="ko-KR" altLang="en-US" sz="2000" b="1" dirty="0"/>
              <a:t> </a:t>
            </a:r>
            <a:endParaRPr lang="ko-Kore-KR" altLang="en-US" sz="20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A27CC7-3D83-B743-A27E-2E6ADDC38BBF}"/>
              </a:ext>
            </a:extLst>
          </p:cNvPr>
          <p:cNvSpPr txBox="1"/>
          <p:nvPr/>
        </p:nvSpPr>
        <p:spPr>
          <a:xfrm>
            <a:off x="8217214" y="6488668"/>
            <a:ext cx="3974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400" dirty="0"/>
              <a:t>정답은 </a:t>
            </a:r>
            <a:r>
              <a:rPr kumimoji="1" lang="en-US" altLang="ko-Kore-KR" sz="1400" dirty="0"/>
              <a:t>4.Code/3.Visualization.R</a:t>
            </a:r>
            <a:r>
              <a:rPr kumimoji="1" lang="ko-KR" altLang="en-US" sz="1400" dirty="0"/>
              <a:t> 참고</a:t>
            </a:r>
            <a:endParaRPr kumimoji="1" lang="ko-Kore-KR" altLang="en-US" sz="1400" dirty="0"/>
          </a:p>
        </p:txBody>
      </p:sp>
      <p:graphicFrame>
        <p:nvGraphicFramePr>
          <p:cNvPr id="13" name="표 13">
            <a:extLst>
              <a:ext uri="{FF2B5EF4-FFF2-40B4-BE49-F238E27FC236}">
                <a16:creationId xmlns:a16="http://schemas.microsoft.com/office/drawing/2014/main" id="{FA9621CF-B92D-E849-B585-D881CB4AD4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310363"/>
              </p:ext>
            </p:extLst>
          </p:nvPr>
        </p:nvGraphicFramePr>
        <p:xfrm>
          <a:off x="2637630" y="1947280"/>
          <a:ext cx="203994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988">
                  <a:extLst>
                    <a:ext uri="{9D8B030D-6E8A-4147-A177-3AD203B41FA5}">
                      <a16:colId xmlns:a16="http://schemas.microsoft.com/office/drawing/2014/main" val="614080137"/>
                    </a:ext>
                  </a:extLst>
                </a:gridCol>
                <a:gridCol w="407988">
                  <a:extLst>
                    <a:ext uri="{9D8B030D-6E8A-4147-A177-3AD203B41FA5}">
                      <a16:colId xmlns:a16="http://schemas.microsoft.com/office/drawing/2014/main" val="4046902893"/>
                    </a:ext>
                  </a:extLst>
                </a:gridCol>
                <a:gridCol w="407988">
                  <a:extLst>
                    <a:ext uri="{9D8B030D-6E8A-4147-A177-3AD203B41FA5}">
                      <a16:colId xmlns:a16="http://schemas.microsoft.com/office/drawing/2014/main" val="1043275862"/>
                    </a:ext>
                  </a:extLst>
                </a:gridCol>
                <a:gridCol w="407988">
                  <a:extLst>
                    <a:ext uri="{9D8B030D-6E8A-4147-A177-3AD203B41FA5}">
                      <a16:colId xmlns:a16="http://schemas.microsoft.com/office/drawing/2014/main" val="2848030171"/>
                    </a:ext>
                  </a:extLst>
                </a:gridCol>
                <a:gridCol w="407988">
                  <a:extLst>
                    <a:ext uri="{9D8B030D-6E8A-4147-A177-3AD203B41FA5}">
                      <a16:colId xmlns:a16="http://schemas.microsoft.com/office/drawing/2014/main" val="3016792105"/>
                    </a:ext>
                  </a:extLst>
                </a:gridCol>
              </a:tblGrid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407188"/>
                  </a:ext>
                </a:extLst>
              </a:tr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555348"/>
                  </a:ext>
                </a:extLst>
              </a:tr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46248"/>
                  </a:ext>
                </a:extLst>
              </a:tr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1626701"/>
                  </a:ext>
                </a:extLst>
              </a:tr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426774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E06A5AB2-4FB6-D945-83C5-10F4309A3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0148903"/>
              </p:ext>
            </p:extLst>
          </p:nvPr>
        </p:nvGraphicFramePr>
        <p:xfrm>
          <a:off x="7514430" y="1947280"/>
          <a:ext cx="203994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988">
                  <a:extLst>
                    <a:ext uri="{9D8B030D-6E8A-4147-A177-3AD203B41FA5}">
                      <a16:colId xmlns:a16="http://schemas.microsoft.com/office/drawing/2014/main" val="614080137"/>
                    </a:ext>
                  </a:extLst>
                </a:gridCol>
                <a:gridCol w="407988">
                  <a:extLst>
                    <a:ext uri="{9D8B030D-6E8A-4147-A177-3AD203B41FA5}">
                      <a16:colId xmlns:a16="http://schemas.microsoft.com/office/drawing/2014/main" val="4046902893"/>
                    </a:ext>
                  </a:extLst>
                </a:gridCol>
                <a:gridCol w="407988">
                  <a:extLst>
                    <a:ext uri="{9D8B030D-6E8A-4147-A177-3AD203B41FA5}">
                      <a16:colId xmlns:a16="http://schemas.microsoft.com/office/drawing/2014/main" val="1043275862"/>
                    </a:ext>
                  </a:extLst>
                </a:gridCol>
                <a:gridCol w="407988">
                  <a:extLst>
                    <a:ext uri="{9D8B030D-6E8A-4147-A177-3AD203B41FA5}">
                      <a16:colId xmlns:a16="http://schemas.microsoft.com/office/drawing/2014/main" val="2848030171"/>
                    </a:ext>
                  </a:extLst>
                </a:gridCol>
                <a:gridCol w="407988">
                  <a:extLst>
                    <a:ext uri="{9D8B030D-6E8A-4147-A177-3AD203B41FA5}">
                      <a16:colId xmlns:a16="http://schemas.microsoft.com/office/drawing/2014/main" val="3016792105"/>
                    </a:ext>
                  </a:extLst>
                </a:gridCol>
              </a:tblGrid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407188"/>
                  </a:ext>
                </a:extLst>
              </a:tr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555348"/>
                  </a:ext>
                </a:extLst>
              </a:tr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46248"/>
                  </a:ext>
                </a:extLst>
              </a:tr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1626701"/>
                  </a:ext>
                </a:extLst>
              </a:tr>
              <a:tr h="319683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426774"/>
                  </a:ext>
                </a:extLst>
              </a:tr>
            </a:tbl>
          </a:graphicData>
        </a:graphic>
      </p:graphicFrame>
      <p:sp>
        <p:nvSpPr>
          <p:cNvPr id="15" name="오른쪽 화살표[R] 14">
            <a:extLst>
              <a:ext uri="{FF2B5EF4-FFF2-40B4-BE49-F238E27FC236}">
                <a16:creationId xmlns:a16="http://schemas.microsoft.com/office/drawing/2014/main" id="{676380BF-1D9C-DA4B-A9B8-11F4E3A21727}"/>
              </a:ext>
            </a:extLst>
          </p:cNvPr>
          <p:cNvSpPr/>
          <p:nvPr/>
        </p:nvSpPr>
        <p:spPr>
          <a:xfrm>
            <a:off x="5557838" y="2386814"/>
            <a:ext cx="1171575" cy="11572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00CCEB-9488-D64F-915F-B349BBF5509B}"/>
              </a:ext>
            </a:extLst>
          </p:cNvPr>
          <p:cNvSpPr txBox="1"/>
          <p:nvPr/>
        </p:nvSpPr>
        <p:spPr>
          <a:xfrm>
            <a:off x="7997032" y="3861694"/>
            <a:ext cx="1557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log2FC.data</a:t>
            </a:r>
            <a:endParaRPr kumimoji="1" lang="ko-Kore-KR" alt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0699D4-7CEE-C04D-AFE4-5AA50A9C712E}"/>
              </a:ext>
            </a:extLst>
          </p:cNvPr>
          <p:cNvSpPr txBox="1"/>
          <p:nvPr/>
        </p:nvSpPr>
        <p:spPr>
          <a:xfrm>
            <a:off x="2637630" y="3858079"/>
            <a:ext cx="243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 err="1"/>
              <a:t>Tfh.related.countData</a:t>
            </a:r>
            <a:endParaRPr kumimoji="1" lang="ko-Kore-KR" altLang="en-US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0ABD31-4E95-A842-B0D8-C0E874B48482}"/>
              </a:ext>
            </a:extLst>
          </p:cNvPr>
          <p:cNvSpPr txBox="1"/>
          <p:nvPr/>
        </p:nvSpPr>
        <p:spPr>
          <a:xfrm rot="16200000">
            <a:off x="1887818" y="2721705"/>
            <a:ext cx="74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gene</a:t>
            </a:r>
            <a:endParaRPr kumimoji="1" lang="ko-Kore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7B598D-6EB3-1648-BC47-36D0FCC8B9B7}"/>
              </a:ext>
            </a:extLst>
          </p:cNvPr>
          <p:cNvSpPr txBox="1"/>
          <p:nvPr/>
        </p:nvSpPr>
        <p:spPr>
          <a:xfrm rot="16200000">
            <a:off x="6958595" y="2677014"/>
            <a:ext cx="74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gene</a:t>
            </a:r>
            <a:endParaRPr kumimoji="1" lang="ko-Kore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FCD322-4B6B-F540-875E-A11A5B65CFF1}"/>
              </a:ext>
            </a:extLst>
          </p:cNvPr>
          <p:cNvSpPr txBox="1"/>
          <p:nvPr/>
        </p:nvSpPr>
        <p:spPr>
          <a:xfrm>
            <a:off x="2220611" y="1558587"/>
            <a:ext cx="3761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ore-KR" dirty="0">
                <a:effectLst/>
              </a:rPr>
              <a:t>X08GCTFH.01 ~ X24TFHlike.03</a:t>
            </a:r>
            <a:endParaRPr kumimoji="1"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E13CED-543A-0843-83BA-227E2A4675E5}"/>
              </a:ext>
            </a:extLst>
          </p:cNvPr>
          <p:cNvSpPr txBox="1"/>
          <p:nvPr/>
        </p:nvSpPr>
        <p:spPr>
          <a:xfrm>
            <a:off x="6846246" y="1558587"/>
            <a:ext cx="4169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ore-KR" dirty="0"/>
              <a:t>Day, Replicate</a:t>
            </a:r>
            <a:r>
              <a:rPr kumimoji="1" lang="en-US" altLang="ko-KR" dirty="0"/>
              <a:t> </a:t>
            </a:r>
            <a:r>
              <a:rPr kumimoji="1" lang="ko-KR" altLang="en-US" dirty="0"/>
              <a:t>별</a:t>
            </a:r>
            <a:r>
              <a:rPr kumimoji="1" lang="en-US" altLang="ko-KR" dirty="0"/>
              <a:t> log2FC(TFH/</a:t>
            </a:r>
            <a:r>
              <a:rPr kumimoji="1" lang="en-US" altLang="ko-KR" dirty="0" err="1"/>
              <a:t>TFHlike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2BAE9EC-35D5-A041-A0AE-BAFA0D8C53B2}"/>
              </a:ext>
            </a:extLst>
          </p:cNvPr>
          <p:cNvSpPr/>
          <p:nvPr/>
        </p:nvSpPr>
        <p:spPr>
          <a:xfrm>
            <a:off x="0" y="646807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ore-KR" altLang="en-US" dirty="0"/>
              <a:t> </a:t>
            </a:r>
            <a:r>
              <a:rPr lang="en-US" altLang="ko-Kore-KR" dirty="0"/>
              <a:t>Tip ) </a:t>
            </a:r>
            <a:r>
              <a:rPr lang="ko-Kore-KR" altLang="en-US" dirty="0"/>
              <a:t>Use "df[a:b, c:d]" to select slice of data frame.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B10CB1-7A37-0642-9465-F3B753136D8F}"/>
              </a:ext>
            </a:extLst>
          </p:cNvPr>
          <p:cNvSpPr txBox="1"/>
          <p:nvPr/>
        </p:nvSpPr>
        <p:spPr>
          <a:xfrm>
            <a:off x="3199911" y="2675874"/>
            <a:ext cx="901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26 * 24</a:t>
            </a:r>
            <a:endParaRPr kumimoji="1" lang="ko-Kore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B41273-8B76-2F4B-95A0-97EF36E58EF7}"/>
              </a:ext>
            </a:extLst>
          </p:cNvPr>
          <p:cNvSpPr txBox="1"/>
          <p:nvPr/>
        </p:nvSpPr>
        <p:spPr>
          <a:xfrm>
            <a:off x="8029616" y="2674864"/>
            <a:ext cx="901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26 * 12</a:t>
            </a:r>
            <a:endParaRPr kumimoji="1" lang="ko-Kore-KR" altLang="en-US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4495DA67-0603-D741-B168-5C7CC068C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0724" y="20370"/>
            <a:ext cx="3761276" cy="154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28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Heatmap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93DFA1-602B-A94A-ABD7-946673A8BA4B}"/>
              </a:ext>
            </a:extLst>
          </p:cNvPr>
          <p:cNvSpPr/>
          <p:nvPr/>
        </p:nvSpPr>
        <p:spPr>
          <a:xfrm>
            <a:off x="1661122" y="2149048"/>
            <a:ext cx="8869755" cy="584775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" altLang="ko-Kore-KR" dirty="0"/>
              <a:t>log2FC.data &lt;- log2(</a:t>
            </a:r>
            <a:r>
              <a:rPr lang="en" altLang="ko-Kore-KR" dirty="0" err="1"/>
              <a:t>Tfh.related.countData</a:t>
            </a:r>
            <a:r>
              <a:rPr lang="en" altLang="ko-Kore-KR" dirty="0"/>
              <a:t>[</a:t>
            </a:r>
            <a:r>
              <a:rPr lang="en" altLang="ko-Kore-KR" dirty="0">
                <a:solidFill>
                  <a:srgbClr val="FF0000"/>
                </a:solidFill>
              </a:rPr>
              <a:t> </a:t>
            </a:r>
            <a:r>
              <a:rPr lang="en" altLang="ko-Kore-KR" sz="3200" b="1" dirty="0">
                <a:solidFill>
                  <a:srgbClr val="FF0000"/>
                </a:solidFill>
              </a:rPr>
              <a:t>,1:12 </a:t>
            </a:r>
            <a:r>
              <a:rPr lang="en" altLang="ko-Kore-KR" dirty="0"/>
              <a:t>] / </a:t>
            </a:r>
            <a:r>
              <a:rPr lang="en" altLang="ko-Kore-KR" dirty="0" err="1"/>
              <a:t>Tfh.related.countData</a:t>
            </a:r>
            <a:r>
              <a:rPr lang="en" altLang="ko-Kore-KR" b="1" dirty="0"/>
              <a:t>[ </a:t>
            </a:r>
            <a:r>
              <a:rPr lang="en" altLang="ko-Kore-KR" sz="3200" b="1" dirty="0">
                <a:solidFill>
                  <a:srgbClr val="FF0000"/>
                </a:solidFill>
              </a:rPr>
              <a:t>,13:24</a:t>
            </a:r>
            <a:r>
              <a:rPr lang="en" altLang="ko-Kore-KR" dirty="0"/>
              <a:t>])</a:t>
            </a:r>
            <a:endParaRPr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AAD72-76AC-2A47-AE44-A8756595B66D}"/>
              </a:ext>
            </a:extLst>
          </p:cNvPr>
          <p:cNvSpPr txBox="1"/>
          <p:nvPr/>
        </p:nvSpPr>
        <p:spPr>
          <a:xfrm>
            <a:off x="1661122" y="1644784"/>
            <a:ext cx="2127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800" b="1" dirty="0"/>
              <a:t>Answer</a:t>
            </a:r>
            <a:endParaRPr kumimoji="1" lang="ko-Kore-KR" altLang="en-US" sz="28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547665F-35C9-5841-B5CF-03311B8E1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" y="3238087"/>
            <a:ext cx="11482251" cy="15386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02DCC-BA4D-D54F-8E4D-A7125A7C915D}"/>
              </a:ext>
            </a:extLst>
          </p:cNvPr>
          <p:cNvSpPr txBox="1"/>
          <p:nvPr/>
        </p:nvSpPr>
        <p:spPr>
          <a:xfrm>
            <a:off x="852012" y="5213216"/>
            <a:ext cx="10800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위와 같은 코드를 실행하면</a:t>
            </a:r>
            <a:r>
              <a:rPr kumimoji="1" lang="en-US" altLang="ko-Kore-KR" dirty="0"/>
              <a:t> Day</a:t>
            </a:r>
            <a:r>
              <a:rPr kumimoji="1" lang="en-US" altLang="ko-KR" dirty="0"/>
              <a:t>, Replicate </a:t>
            </a:r>
            <a:r>
              <a:rPr kumimoji="1" lang="ko-KR" altLang="en-US" dirty="0"/>
              <a:t>별</a:t>
            </a:r>
            <a:r>
              <a:rPr kumimoji="1" lang="ko-Kore-KR" altLang="en-US" dirty="0"/>
              <a:t> </a:t>
            </a:r>
            <a:r>
              <a:rPr lang="en-US" altLang="ko-KR" b="1" dirty="0"/>
              <a:t>log2(GCTFH/</a:t>
            </a:r>
            <a:r>
              <a:rPr lang="en-US" altLang="ko-KR" b="1" dirty="0" err="1"/>
              <a:t>TFHlike</a:t>
            </a:r>
            <a:r>
              <a:rPr lang="en-US" altLang="ko-KR" b="1" dirty="0"/>
              <a:t>) </a:t>
            </a:r>
            <a:r>
              <a:rPr lang="ko-KR" altLang="en-US" dirty="0"/>
              <a:t>값을 담은 </a:t>
            </a:r>
            <a:r>
              <a:rPr lang="en-US" altLang="ko-KR" dirty="0"/>
              <a:t>matrix</a:t>
            </a:r>
            <a:r>
              <a:rPr lang="ko-KR" altLang="en-US" dirty="0" err="1"/>
              <a:t>를</a:t>
            </a:r>
            <a:r>
              <a:rPr lang="ko-KR" altLang="en-US" dirty="0"/>
              <a:t> 얻을 수 있습니다</a:t>
            </a:r>
            <a:r>
              <a:rPr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639797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Heatmap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A25E22-EC1F-0043-B704-F70379C72E4A}"/>
              </a:ext>
            </a:extLst>
          </p:cNvPr>
          <p:cNvSpPr txBox="1"/>
          <p:nvPr/>
        </p:nvSpPr>
        <p:spPr>
          <a:xfrm>
            <a:off x="2340428" y="5731311"/>
            <a:ext cx="7511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다음 코드를 실행하여 </a:t>
            </a:r>
            <a:r>
              <a:rPr kumimoji="1" lang="en-US" altLang="ko-Kore-KR" dirty="0"/>
              <a:t>log2FC.data</a:t>
            </a:r>
            <a:r>
              <a:rPr kumimoji="1" lang="ko-Kore-KR" altLang="en-US" dirty="0"/>
              <a:t>를 이용한  </a:t>
            </a:r>
            <a:r>
              <a:rPr kumimoji="1" lang="en-US" altLang="ko-Kore-KR" dirty="0"/>
              <a:t>Heatmap</a:t>
            </a:r>
            <a:r>
              <a:rPr kumimoji="1" lang="ko-Kore-KR" altLang="en-US" dirty="0"/>
              <a:t>을 그리고</a:t>
            </a:r>
            <a:r>
              <a:rPr kumimoji="1" lang="en-US" altLang="ko-Kore-KR" dirty="0"/>
              <a:t>, </a:t>
            </a:r>
          </a:p>
          <a:p>
            <a:pPr algn="ctr"/>
            <a:r>
              <a:rPr kumimoji="1" lang="en-US" altLang="ko-KR" dirty="0"/>
              <a:t>3. Results/Visualization/</a:t>
            </a:r>
            <a:r>
              <a:rPr kumimoji="1" lang="en-US" altLang="ko-KR" dirty="0" err="1"/>
              <a:t>Heatmap.pdf</a:t>
            </a:r>
            <a:r>
              <a:rPr kumimoji="1" lang="ko-KR" altLang="en-US" dirty="0"/>
              <a:t>로 </a:t>
            </a:r>
            <a:r>
              <a:rPr kumimoji="1" lang="en-US" altLang="ko-KR" dirty="0"/>
              <a:t>pdf</a:t>
            </a:r>
            <a:r>
              <a:rPr kumimoji="1" lang="ko-KR" altLang="en-US" dirty="0"/>
              <a:t>로 저장할 수 </a:t>
            </a:r>
            <a:r>
              <a:rPr kumimoji="1" lang="ko-Kore-KR" altLang="en-US" dirty="0"/>
              <a:t>있습니다</a:t>
            </a:r>
            <a:r>
              <a:rPr kumimoji="1" lang="en-US" altLang="ko-Kore-KR" dirty="0"/>
              <a:t>. </a:t>
            </a:r>
            <a:endParaRPr kumimoji="1" lang="ko-Kore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6E26519-DD23-344F-855C-FF088F0E0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3" y="1524769"/>
            <a:ext cx="7872181" cy="38084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446C21-4D0D-9549-82F7-4BE99C88FEA3}"/>
              </a:ext>
            </a:extLst>
          </p:cNvPr>
          <p:cNvSpPr txBox="1"/>
          <p:nvPr/>
        </p:nvSpPr>
        <p:spPr>
          <a:xfrm>
            <a:off x="8143644" y="1677751"/>
            <a:ext cx="2803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log2FC.data </a:t>
            </a:r>
            <a:r>
              <a:rPr kumimoji="1" lang="ko-Kore-KR" altLang="en-US" sz="1400" dirty="0"/>
              <a:t>열 이름 수정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EB30E6-2F22-A645-8B32-B75274544E2D}"/>
              </a:ext>
            </a:extLst>
          </p:cNvPr>
          <p:cNvSpPr txBox="1"/>
          <p:nvPr/>
        </p:nvSpPr>
        <p:spPr>
          <a:xfrm>
            <a:off x="8143644" y="1177277"/>
            <a:ext cx="82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b="1" dirty="0"/>
              <a:t>설명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56A8CF-EA19-574B-A876-7AAF3AE00DA3}"/>
              </a:ext>
            </a:extLst>
          </p:cNvPr>
          <p:cNvSpPr txBox="1"/>
          <p:nvPr/>
        </p:nvSpPr>
        <p:spPr>
          <a:xfrm>
            <a:off x="8143644" y="2221278"/>
            <a:ext cx="3338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Day </a:t>
            </a:r>
            <a:r>
              <a:rPr kumimoji="1" lang="ko-Kore-KR" altLang="en-US" sz="1400" dirty="0"/>
              <a:t>별로 그림을 나누기 위한 벡터 선언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F10307-397B-FA46-9132-3D5270943DEF}"/>
              </a:ext>
            </a:extLst>
          </p:cNvPr>
          <p:cNvSpPr txBox="1"/>
          <p:nvPr/>
        </p:nvSpPr>
        <p:spPr>
          <a:xfrm>
            <a:off x="8143643" y="2813652"/>
            <a:ext cx="33386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 err="1"/>
              <a:t>ComplexHeatmap</a:t>
            </a:r>
            <a:r>
              <a:rPr kumimoji="1" lang="ko-Kore-KR" altLang="en-US" sz="1400" dirty="0"/>
              <a:t> 함수를 이용한 </a:t>
            </a:r>
            <a:r>
              <a:rPr kumimoji="1" lang="en-US" altLang="ko-Kore-KR" sz="1400" dirty="0"/>
              <a:t>Heatmap</a:t>
            </a:r>
            <a:r>
              <a:rPr kumimoji="1" lang="en-US" altLang="ko-KR" sz="1400" dirty="0"/>
              <a:t>.</a:t>
            </a:r>
          </a:p>
          <a:p>
            <a:r>
              <a:rPr kumimoji="1" lang="en-US" altLang="ko-Kore-KR" sz="1400" dirty="0"/>
              <a:t> </a:t>
            </a:r>
          </a:p>
          <a:p>
            <a:r>
              <a:rPr kumimoji="1" lang="ko-Kore-KR" altLang="en-US" sz="1400" dirty="0"/>
              <a:t>열 클러스터링 하지 않고</a:t>
            </a:r>
            <a:r>
              <a:rPr kumimoji="1" lang="en-US" altLang="ko-Kore-KR" sz="1400" dirty="0"/>
              <a:t>, Day </a:t>
            </a:r>
            <a:r>
              <a:rPr kumimoji="1" lang="ko-Kore-KR" altLang="en-US" sz="1400" dirty="0"/>
              <a:t>별로 열을 나눔</a:t>
            </a:r>
            <a:r>
              <a:rPr kumimoji="1" lang="en-US" altLang="ko-KR" sz="1400" dirty="0"/>
              <a:t>. </a:t>
            </a:r>
            <a:r>
              <a:rPr kumimoji="1" lang="ko-KR" altLang="en-US" sz="1400" dirty="0"/>
              <a:t>각 </a:t>
            </a:r>
            <a:r>
              <a:rPr kumimoji="1" lang="en-US" altLang="ko-KR" sz="1400" dirty="0"/>
              <a:t>cell </a:t>
            </a:r>
            <a:r>
              <a:rPr kumimoji="1" lang="ko-KR" altLang="en-US" sz="1400" dirty="0"/>
              <a:t>에 값을 출력하도록 설정</a:t>
            </a:r>
            <a:endParaRPr kumimoji="1" lang="ko-Kore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582265-E5E1-C843-9514-D219707CFE37}"/>
              </a:ext>
            </a:extLst>
          </p:cNvPr>
          <p:cNvSpPr txBox="1"/>
          <p:nvPr/>
        </p:nvSpPr>
        <p:spPr>
          <a:xfrm>
            <a:off x="8143642" y="4727025"/>
            <a:ext cx="33386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Pdf </a:t>
            </a:r>
            <a:r>
              <a:rPr kumimoji="1" lang="ko-Kore-KR" altLang="en-US" sz="1400" dirty="0"/>
              <a:t>로 해당 그림 저장</a:t>
            </a:r>
          </a:p>
        </p:txBody>
      </p:sp>
    </p:spTree>
    <p:extLst>
      <p:ext uri="{BB962C8B-B14F-4D97-AF65-F5344CB8AC3E}">
        <p14:creationId xmlns:p14="http://schemas.microsoft.com/office/powerpoint/2010/main" val="3837977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Heatmap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3643B93-4F73-3946-8AF8-E4DFB4C19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165" y="0"/>
            <a:ext cx="5554792" cy="607422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A4F988E-1B1B-7E41-8405-3F41F36989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31074" b="-24949"/>
          <a:stretch/>
        </p:blipFill>
        <p:spPr>
          <a:xfrm>
            <a:off x="390744" y="3180335"/>
            <a:ext cx="5273497" cy="49732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07BEDC5-4ADF-F443-ABC4-F9E35CF5347B}"/>
              </a:ext>
            </a:extLst>
          </p:cNvPr>
          <p:cNvSpPr txBox="1"/>
          <p:nvPr/>
        </p:nvSpPr>
        <p:spPr>
          <a:xfrm>
            <a:off x="1964531" y="6207001"/>
            <a:ext cx="8331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3. Results/Visualization/</a:t>
            </a:r>
            <a:r>
              <a:rPr kumimoji="1" lang="en-US" altLang="ko-KR" dirty="0" err="1"/>
              <a:t>Heatmap.pdf</a:t>
            </a:r>
            <a:r>
              <a:rPr kumimoji="1" lang="ko-Kore-KR" altLang="en-US" dirty="0"/>
              <a:t>에서 </a:t>
            </a:r>
            <a:r>
              <a:rPr kumimoji="1" lang="en-US" altLang="ko-Kore-KR" dirty="0"/>
              <a:t>Heatmap plot</a:t>
            </a:r>
            <a:r>
              <a:rPr kumimoji="1" lang="ko-Kore-KR" altLang="en-US" dirty="0"/>
              <a:t>을 확인할 수 있습니다</a:t>
            </a:r>
            <a:r>
              <a:rPr kumimoji="1" lang="en-US" altLang="ko-Kore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2586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Volcano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DE28D27-9E04-FC42-9E77-D1693901C0D4}"/>
              </a:ext>
            </a:extLst>
          </p:cNvPr>
          <p:cNvSpPr/>
          <p:nvPr/>
        </p:nvSpPr>
        <p:spPr>
          <a:xfrm>
            <a:off x="4720995" y="2615309"/>
            <a:ext cx="63627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b="1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Volcano plot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이란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두 그룹 사이에서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발현량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 차이를 나타내는 유전</a:t>
            </a:r>
            <a:r>
              <a:rPr lang="en" altLang="ko-Kore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)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 효과적으로 시각화하는 그래프입니다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.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나눔고딕" panose="020D0604000000000000" pitchFamily="34" charset="-127"/>
              <a:ea typeface="나눔고딕" panose="020D0604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b="1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Volcano plot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은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보통 </a:t>
            </a:r>
            <a:r>
              <a:rPr lang="en" altLang="ko-Kore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Log-scaled fold-change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 </a:t>
            </a:r>
            <a:r>
              <a:rPr lang="en" altLang="ko-Kore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X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축으로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, </a:t>
            </a:r>
            <a:r>
              <a:rPr lang="en" altLang="ko-Kore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Log-scaled P-value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를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 </a:t>
            </a:r>
            <a:r>
              <a:rPr lang="en" altLang="ko-Kore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Y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축으로 갖는 그래프로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그 모습이 화산 폭발과 비슷하여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Volcano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라는 이름이 </a:t>
            </a: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붙었습니다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나눔고딕" panose="020D0604000000000000" pitchFamily="34" charset="-127"/>
              <a:ea typeface="나눔고딕" panose="020D0604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본 실습에서는 </a:t>
            </a:r>
            <a:r>
              <a:rPr lang="en-US" altLang="ko-KR" b="1" dirty="0" err="1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EnhancedVolcano</a:t>
            </a:r>
            <a:r>
              <a:rPr lang="en-US" altLang="ko-KR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라는 </a:t>
            </a:r>
            <a:r>
              <a:rPr lang="en-US" altLang="ko-KR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R</a:t>
            </a: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 패키지를 활용하여 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</a:b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DESeq2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의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output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을 시각화 해볼 예정입니다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.</a:t>
            </a:r>
            <a:endParaRPr lang="ko-Kore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99446CC-9C7E-5847-8F93-E8B1D144A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85" y="1307654"/>
            <a:ext cx="3192696" cy="520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49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Volcano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E0631C-76AB-4044-8096-79DA0AA0FDD1}"/>
              </a:ext>
            </a:extLst>
          </p:cNvPr>
          <p:cNvSpPr txBox="1"/>
          <p:nvPr/>
        </p:nvSpPr>
        <p:spPr>
          <a:xfrm>
            <a:off x="730853" y="5797882"/>
            <a:ext cx="107302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위 코드는 그림을 그리는데 필요한 라이브러리를 불러오고</a:t>
            </a:r>
            <a:r>
              <a:rPr kumimoji="1" lang="en-US" altLang="ko-Kore-KR" dirty="0"/>
              <a:t>, </a:t>
            </a:r>
          </a:p>
          <a:p>
            <a:pPr algn="ctr"/>
            <a:r>
              <a:rPr kumimoji="1" lang="ko-Kore-KR" altLang="en-US" dirty="0"/>
              <a:t>이전 코드에서 생성했던 </a:t>
            </a:r>
            <a:r>
              <a:rPr kumimoji="1" lang="en-US" altLang="ko-Kore-KR" dirty="0" err="1"/>
              <a:t>r</a:t>
            </a:r>
            <a:r>
              <a:rPr kumimoji="1" lang="en-US" altLang="ko-KR" dirty="0" err="1"/>
              <a:t>ds</a:t>
            </a:r>
            <a:r>
              <a:rPr kumimoji="1" lang="en-US" altLang="ko-KR" dirty="0"/>
              <a:t> </a:t>
            </a:r>
            <a:r>
              <a:rPr kumimoji="1" lang="ko-KR" altLang="en-US" dirty="0"/>
              <a:t>파일을 불러오는 코드입니다</a:t>
            </a:r>
            <a:r>
              <a:rPr kumimoji="1" lang="en-US" altLang="ko-KR" dirty="0"/>
              <a:t>.</a:t>
            </a:r>
          </a:p>
          <a:p>
            <a:pPr algn="ctr"/>
            <a:r>
              <a:rPr kumimoji="1" lang="en-US" altLang="ko-Kore-KR" dirty="0"/>
              <a:t>Ctrl + Enter (Mac</a:t>
            </a:r>
            <a:r>
              <a:rPr kumimoji="1" lang="ko-Kore-KR" altLang="en-US" dirty="0"/>
              <a:t>은 </a:t>
            </a:r>
            <a:r>
              <a:rPr kumimoji="1" lang="en-US" altLang="ko-Kore-KR" dirty="0" err="1"/>
              <a:t>C</a:t>
            </a:r>
            <a:r>
              <a:rPr kumimoji="1" lang="en-US" altLang="ko-KR" dirty="0" err="1"/>
              <a:t>md+Enter</a:t>
            </a:r>
            <a:r>
              <a:rPr kumimoji="1" lang="en-US" altLang="ko-KR" dirty="0"/>
              <a:t>)</a:t>
            </a:r>
            <a:r>
              <a:rPr kumimoji="1" lang="ko-KR" altLang="en-US" dirty="0"/>
              <a:t>로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실행시켜주시면</a:t>
            </a:r>
            <a:r>
              <a:rPr kumimoji="1" lang="ko-KR" altLang="en-US" dirty="0"/>
              <a:t>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7A86947-E225-6743-B68F-283B27A65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442" y="1311402"/>
            <a:ext cx="5737116" cy="439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99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Volcano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294B0C-1413-0448-AF1C-855E9DB98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00" y="1955800"/>
            <a:ext cx="9702800" cy="29464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C446F8B-9E8F-5248-A3E6-DED64672A4B2}"/>
              </a:ext>
            </a:extLst>
          </p:cNvPr>
          <p:cNvSpPr/>
          <p:nvPr/>
        </p:nvSpPr>
        <p:spPr>
          <a:xfrm>
            <a:off x="2508069" y="3060250"/>
            <a:ext cx="1397725" cy="188767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C2E517A-A2DA-BB48-9443-ABD3434B637E}"/>
              </a:ext>
            </a:extLst>
          </p:cNvPr>
          <p:cNvSpPr/>
          <p:nvPr/>
        </p:nvSpPr>
        <p:spPr>
          <a:xfrm>
            <a:off x="5782491" y="2968809"/>
            <a:ext cx="2238103" cy="1933391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CD4F080-EC30-4946-940A-30962FBA64C2}"/>
              </a:ext>
            </a:extLst>
          </p:cNvPr>
          <p:cNvSpPr/>
          <p:nvPr/>
        </p:nvSpPr>
        <p:spPr>
          <a:xfrm>
            <a:off x="9705702" y="3014529"/>
            <a:ext cx="1241698" cy="1887672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33B0F1-7B48-AB4D-A105-CBF92FECC167}"/>
              </a:ext>
            </a:extLst>
          </p:cNvPr>
          <p:cNvSpPr txBox="1"/>
          <p:nvPr/>
        </p:nvSpPr>
        <p:spPr>
          <a:xfrm>
            <a:off x="730853" y="5360319"/>
            <a:ext cx="10730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dirty="0"/>
              <a:t>Day8</a:t>
            </a:r>
            <a:r>
              <a:rPr kumimoji="1" lang="ko-Kore-KR" altLang="en-US" dirty="0"/>
              <a:t>에서의 </a:t>
            </a:r>
            <a:r>
              <a:rPr kumimoji="1" lang="en-US" altLang="ko-Kore-KR" dirty="0"/>
              <a:t>DESeq</a:t>
            </a:r>
            <a:r>
              <a:rPr kumimoji="1" lang="en-US" altLang="ko-KR" dirty="0"/>
              <a:t>2</a:t>
            </a:r>
            <a:r>
              <a:rPr kumimoji="1" lang="ko-KR" altLang="en-US" dirty="0"/>
              <a:t>결과를 살펴보면 </a:t>
            </a:r>
            <a:endParaRPr kumimoji="1" lang="en-US" altLang="ko-KR" dirty="0"/>
          </a:p>
          <a:p>
            <a:pPr algn="ctr"/>
            <a:r>
              <a:rPr kumimoji="1" lang="ko-KR" altLang="en-US" dirty="0" err="1"/>
              <a:t>유전자별</a:t>
            </a:r>
            <a:r>
              <a:rPr kumimoji="1" lang="ko-KR" altLang="en-US" dirty="0"/>
              <a:t> </a:t>
            </a:r>
            <a:r>
              <a:rPr kumimoji="1" lang="en-US" altLang="ko-KR" dirty="0"/>
              <a:t>Log2FoldChange</a:t>
            </a:r>
            <a:r>
              <a:rPr kumimoji="1" lang="ko-KR" altLang="en-US" dirty="0"/>
              <a:t>와 </a:t>
            </a:r>
            <a:r>
              <a:rPr kumimoji="1" lang="en-US" altLang="ko-KR" dirty="0" err="1"/>
              <a:t>pvalue</a:t>
            </a:r>
            <a:r>
              <a:rPr kumimoji="1" lang="en-US" altLang="ko-KR" dirty="0"/>
              <a:t>(raw p-value), </a:t>
            </a:r>
            <a:r>
              <a:rPr kumimoji="1" lang="en-US" altLang="ko-KR" dirty="0" err="1"/>
              <a:t>padj</a:t>
            </a:r>
            <a:r>
              <a:rPr kumimoji="1" lang="en-US" altLang="ko-KR" dirty="0"/>
              <a:t>(adjusted p-value) </a:t>
            </a:r>
            <a:r>
              <a:rPr kumimoji="1" lang="ko-KR" altLang="en-US" dirty="0"/>
              <a:t>정보가 있음을 확인할 수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75404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Volcano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12A5E33-1D40-704B-85AB-AD630D945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092" y="2088144"/>
            <a:ext cx="9437914" cy="2276203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625D3C-39B1-224A-BCD9-BF976D1A96F0}"/>
              </a:ext>
            </a:extLst>
          </p:cNvPr>
          <p:cNvSpPr/>
          <p:nvPr/>
        </p:nvSpPr>
        <p:spPr>
          <a:xfrm>
            <a:off x="1196747" y="1416682"/>
            <a:ext cx="953860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err="1"/>
              <a:t>EnhancedVolcano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vignette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:</a:t>
            </a:r>
            <a:r>
              <a:rPr lang="ko-KR" altLang="en-US" sz="1600" b="1" dirty="0"/>
              <a:t> </a:t>
            </a:r>
            <a:r>
              <a:rPr lang="ko-Kore-KR" altLang="en-US" sz="1600" dirty="0">
                <a:hlinkClick r:id="rId3"/>
              </a:rPr>
              <a:t>https://bioconductor.org/packages/release/bioc/vignettes/EnhancedVolcano/inst/doc/EnhancedVolcano.html</a:t>
            </a:r>
            <a:endParaRPr lang="en-US" altLang="ko-Kore-KR" sz="1600" dirty="0"/>
          </a:p>
          <a:p>
            <a:endParaRPr lang="ko-Kore-KR" altLang="en-US" sz="16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467AB4-E7FF-6647-8519-157A2ACFD06F}"/>
              </a:ext>
            </a:extLst>
          </p:cNvPr>
          <p:cNvSpPr/>
          <p:nvPr/>
        </p:nvSpPr>
        <p:spPr>
          <a:xfrm>
            <a:off x="1985962" y="4460039"/>
            <a:ext cx="9220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dirty="0" err="1"/>
              <a:t>EnhancedVolcano</a:t>
            </a:r>
            <a:r>
              <a:rPr lang="ko-Kore-KR" altLang="en-US" dirty="0"/>
              <a:t>의</a:t>
            </a:r>
            <a:r>
              <a:rPr lang="ko-KR" altLang="en-US" dirty="0"/>
              <a:t> 가장 기본적인 사용방법은 위와 같습니다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ore-KR" dirty="0"/>
              <a:t>t</a:t>
            </a:r>
            <a:r>
              <a:rPr lang="ko-Kore-KR" altLang="en-US" dirty="0"/>
              <a:t>optable 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시각화하고자 하는 </a:t>
            </a:r>
            <a:r>
              <a:rPr lang="ko-KR" altLang="en-US" b="1" dirty="0"/>
              <a:t>데이터 프레임</a:t>
            </a:r>
            <a:r>
              <a:rPr lang="en-US" altLang="ko-KR" dirty="0"/>
              <a:t>(</a:t>
            </a:r>
            <a:r>
              <a:rPr lang="ko-KR" altLang="en-US" dirty="0"/>
              <a:t>표</a:t>
            </a:r>
            <a:r>
              <a:rPr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ore-KR" altLang="en-US" dirty="0"/>
              <a:t>lab :</a:t>
            </a:r>
            <a:r>
              <a:rPr lang="ko-KR" altLang="en-US" dirty="0"/>
              <a:t> 플롯의 각 점에 붙일 라벨</a:t>
            </a:r>
            <a:r>
              <a:rPr lang="en-US" altLang="ko-KR" dirty="0"/>
              <a:t> </a:t>
            </a:r>
            <a:r>
              <a:rPr lang="ko-KR" altLang="en-US" b="1" dirty="0"/>
              <a:t>벡터</a:t>
            </a:r>
            <a:endParaRPr lang="ko-Kore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ore-KR" altLang="en-US" dirty="0"/>
              <a:t>x :</a:t>
            </a:r>
            <a:r>
              <a:rPr lang="ko-KR" altLang="en-US" dirty="0"/>
              <a:t> 데이터 프레임에서 </a:t>
            </a:r>
            <a:r>
              <a:rPr lang="en-US" altLang="ko-KR" dirty="0"/>
              <a:t>log2FC</a:t>
            </a:r>
            <a:r>
              <a:rPr lang="ko-KR" altLang="en-US" dirty="0"/>
              <a:t>에 해당하는 </a:t>
            </a:r>
            <a:r>
              <a:rPr lang="ko-KR" altLang="en-US" b="1" dirty="0"/>
              <a:t>열의 이름</a:t>
            </a:r>
            <a:endParaRPr lang="ko-Kore-KR" alt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ore-KR" altLang="en-US" dirty="0"/>
              <a:t>y :</a:t>
            </a:r>
            <a:r>
              <a:rPr lang="ko-KR" altLang="en-US" dirty="0"/>
              <a:t> 데이터 프레임에서 </a:t>
            </a:r>
            <a:r>
              <a:rPr lang="en-US" altLang="ko-KR" dirty="0"/>
              <a:t>p value</a:t>
            </a:r>
            <a:r>
              <a:rPr lang="ko-KR" altLang="en-US" dirty="0"/>
              <a:t>에 해당하는 </a:t>
            </a:r>
            <a:r>
              <a:rPr lang="ko-KR" altLang="en-US" b="1" dirty="0"/>
              <a:t>열의 이름</a:t>
            </a:r>
            <a:endParaRPr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41773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Volcano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93DFA1-602B-A94A-ABD7-946673A8BA4B}"/>
              </a:ext>
            </a:extLst>
          </p:cNvPr>
          <p:cNvSpPr/>
          <p:nvPr/>
        </p:nvSpPr>
        <p:spPr>
          <a:xfrm>
            <a:off x="617079" y="2189822"/>
            <a:ext cx="3657600" cy="2123658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ore-KR" altLang="en-US" dirty="0"/>
              <a:t>EnhancedVolcano(</a:t>
            </a:r>
          </a:p>
          <a:p>
            <a:r>
              <a:rPr lang="ko-Kore-KR" altLang="en-US" dirty="0"/>
              <a:t>                </a:t>
            </a:r>
            <a:r>
              <a:rPr lang="ko-Kore-KR" altLang="en-US" sz="2400" b="1" dirty="0">
                <a:solidFill>
                  <a:srgbClr val="FF0000"/>
                </a:solidFill>
              </a:rPr>
              <a:t>toptable = ###,</a:t>
            </a:r>
          </a:p>
          <a:p>
            <a:r>
              <a:rPr lang="ko-Kore-KR" altLang="en-US" sz="2400" b="1" dirty="0">
                <a:solidFill>
                  <a:srgbClr val="FF0000"/>
                </a:solidFill>
              </a:rPr>
              <a:t>            lab = ###</a:t>
            </a:r>
            <a:r>
              <a:rPr lang="en-US" altLang="ko-KR" sz="2400" b="1" dirty="0">
                <a:solidFill>
                  <a:srgbClr val="FF0000"/>
                </a:solidFill>
              </a:rPr>
              <a:t>$###</a:t>
            </a:r>
            <a:r>
              <a:rPr lang="ko-Kore-KR" altLang="en-US" sz="2400" b="1" dirty="0">
                <a:solidFill>
                  <a:srgbClr val="FF0000"/>
                </a:solidFill>
              </a:rPr>
              <a:t> ,</a:t>
            </a:r>
          </a:p>
          <a:p>
            <a:r>
              <a:rPr lang="ko-Kore-KR" altLang="en-US" sz="2400" b="1" dirty="0">
                <a:solidFill>
                  <a:srgbClr val="FF0000"/>
                </a:solidFill>
              </a:rPr>
              <a:t>            x = ### ,</a:t>
            </a:r>
          </a:p>
          <a:p>
            <a:r>
              <a:rPr lang="ko-Kore-KR" altLang="en-US" sz="2400" b="1" dirty="0">
                <a:solidFill>
                  <a:srgbClr val="FF0000"/>
                </a:solidFill>
              </a:rPr>
              <a:t>            y = ### ,</a:t>
            </a:r>
            <a:endParaRPr lang="ko-Kore-KR" altLang="en-US" dirty="0"/>
          </a:p>
          <a:p>
            <a:r>
              <a:rPr lang="ko-Kore-KR" altLang="en-US" dirty="0"/>
              <a:t>                </a:t>
            </a:r>
            <a:r>
              <a:rPr lang="en-US" altLang="ko-Kore-KR" dirty="0"/>
              <a:t>…</a:t>
            </a:r>
            <a:r>
              <a:rPr lang="ko-KR" altLang="en-US" dirty="0"/>
              <a:t> </a:t>
            </a:r>
            <a:r>
              <a:rPr lang="en-US" altLang="ko-KR" dirty="0"/>
              <a:t> </a:t>
            </a:r>
            <a:r>
              <a:rPr lang="en-US" altLang="ko-KR" dirty="0" err="1"/>
              <a:t>etc</a:t>
            </a:r>
            <a:r>
              <a:rPr lang="en-US" altLang="ko-KR" dirty="0"/>
              <a:t> … )</a:t>
            </a:r>
            <a:endParaRPr lang="ko-Kore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219C06E-1729-5C46-BD68-D1302656A25D}"/>
              </a:ext>
            </a:extLst>
          </p:cNvPr>
          <p:cNvSpPr/>
          <p:nvPr/>
        </p:nvSpPr>
        <p:spPr>
          <a:xfrm>
            <a:off x="969650" y="5022212"/>
            <a:ext cx="105917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/>
              <a:t>Q. d</a:t>
            </a:r>
            <a:r>
              <a:rPr lang="en-US" altLang="ko-Kore-KR" sz="2000" b="1" dirty="0"/>
              <a:t>ay8.res </a:t>
            </a:r>
            <a:r>
              <a:rPr lang="ko-KR" altLang="en-US" sz="2000" b="1" dirty="0"/>
              <a:t>데이터프레임으로 </a:t>
            </a:r>
            <a:r>
              <a:rPr lang="en-US" altLang="ko-KR" sz="2000" b="1" dirty="0"/>
              <a:t>Volcano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plot</a:t>
            </a:r>
            <a:r>
              <a:rPr lang="ko-KR" altLang="en-US" sz="2000" b="1" dirty="0"/>
              <a:t>을 그리기 위해서는 </a:t>
            </a:r>
            <a:r>
              <a:rPr lang="en-US" altLang="ko-KR" sz="2000" b="1" dirty="0"/>
              <a:t>###</a:t>
            </a:r>
            <a:r>
              <a:rPr lang="ko-KR" altLang="en-US" sz="2000" b="1" dirty="0"/>
              <a:t>을 어떻게 수정해야 할까요</a:t>
            </a:r>
            <a:r>
              <a:rPr lang="en-US" altLang="ko-KR" sz="2000" b="1" dirty="0"/>
              <a:t>?</a:t>
            </a:r>
            <a:r>
              <a:rPr lang="ko-KR" altLang="en-US" sz="2000" b="1" dirty="0"/>
              <a:t> </a:t>
            </a:r>
            <a:endParaRPr lang="ko-Kore-KR" altLang="en-US" sz="20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6C8156B-0345-2243-8135-913E3D25D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665" y="2054175"/>
            <a:ext cx="6873501" cy="22593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AEE411-605A-0040-9DCA-77B21B2145A3}"/>
              </a:ext>
            </a:extLst>
          </p:cNvPr>
          <p:cNvSpPr txBox="1"/>
          <p:nvPr/>
        </p:nvSpPr>
        <p:spPr>
          <a:xfrm>
            <a:off x="617079" y="1815965"/>
            <a:ext cx="92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TODO</a:t>
            </a:r>
            <a:endParaRPr kumimoji="1" lang="ko-Kore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3101A8-F058-B845-9E65-60C300B82FB2}"/>
              </a:ext>
            </a:extLst>
          </p:cNvPr>
          <p:cNvSpPr txBox="1"/>
          <p:nvPr/>
        </p:nvSpPr>
        <p:spPr>
          <a:xfrm>
            <a:off x="4644265" y="1461428"/>
            <a:ext cx="5018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참고</a:t>
            </a:r>
            <a:r>
              <a:rPr kumimoji="1" lang="en-US" altLang="ko-Kore-KR" dirty="0"/>
              <a:t>) day8.res</a:t>
            </a:r>
            <a:endParaRPr kumimoji="1" lang="ko-Kore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9D50A2D-6CA1-FE49-AE7B-6D1F443A39B6}"/>
              </a:ext>
            </a:extLst>
          </p:cNvPr>
          <p:cNvSpPr/>
          <p:nvPr/>
        </p:nvSpPr>
        <p:spPr>
          <a:xfrm>
            <a:off x="0" y="6131054"/>
            <a:ext cx="7643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ore-KR" altLang="en-US" dirty="0"/>
              <a:t>Tip</a:t>
            </a:r>
            <a:r>
              <a:rPr lang="ko-KR" altLang="en-US" dirty="0"/>
              <a:t> </a:t>
            </a:r>
            <a:r>
              <a:rPr lang="en-US" altLang="ko-KR" dirty="0"/>
              <a:t>1)</a:t>
            </a:r>
            <a:r>
              <a:rPr lang="ko-KR" altLang="en-US" dirty="0"/>
              <a:t> </a:t>
            </a:r>
            <a:r>
              <a:rPr lang="ko-Kore-KR" altLang="en-US" dirty="0"/>
              <a:t>The $ operator can be used to select a column</a:t>
            </a:r>
          </a:p>
          <a:p>
            <a:r>
              <a:rPr lang="en-US" altLang="ko-Kore-KR" dirty="0"/>
              <a:t>Tip 2) </a:t>
            </a:r>
            <a:r>
              <a:rPr lang="ko-Kore-KR" altLang="en-US" dirty="0"/>
              <a:t>You can use "colnames(x)" to see column names in data frame x.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FDEAD50-7A77-EC43-8B17-28C87C1C0A0A}"/>
              </a:ext>
            </a:extLst>
          </p:cNvPr>
          <p:cNvSpPr/>
          <p:nvPr/>
        </p:nvSpPr>
        <p:spPr>
          <a:xfrm>
            <a:off x="6096000" y="120152"/>
            <a:ext cx="58998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ore-KR" dirty="0"/>
              <a:t>t</a:t>
            </a:r>
            <a:r>
              <a:rPr lang="ko-Kore-KR" altLang="en-US" dirty="0"/>
              <a:t>optable 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시각화하고자 하는 </a:t>
            </a:r>
            <a:r>
              <a:rPr lang="ko-KR" altLang="en-US" b="1" dirty="0"/>
              <a:t>데이터 프레임</a:t>
            </a:r>
            <a:r>
              <a:rPr lang="en-US" altLang="ko-KR" dirty="0"/>
              <a:t>(</a:t>
            </a:r>
            <a:r>
              <a:rPr lang="ko-KR" altLang="en-US" dirty="0"/>
              <a:t>표</a:t>
            </a:r>
            <a:r>
              <a:rPr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ore-KR" altLang="en-US" dirty="0"/>
              <a:t>lab :</a:t>
            </a:r>
            <a:r>
              <a:rPr lang="ko-KR" altLang="en-US" dirty="0"/>
              <a:t> 플롯의 각 점에 붙일 라벨</a:t>
            </a:r>
            <a:r>
              <a:rPr lang="en-US" altLang="ko-KR" dirty="0"/>
              <a:t> </a:t>
            </a:r>
            <a:r>
              <a:rPr lang="ko-KR" altLang="en-US" b="1" dirty="0"/>
              <a:t>벡터</a:t>
            </a:r>
            <a:endParaRPr lang="ko-Kore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ore-KR" altLang="en-US" dirty="0"/>
              <a:t>x :</a:t>
            </a:r>
            <a:r>
              <a:rPr lang="ko-KR" altLang="en-US" dirty="0"/>
              <a:t> 데이터 프레임에서 </a:t>
            </a:r>
            <a:r>
              <a:rPr lang="en-US" altLang="ko-KR" dirty="0"/>
              <a:t>log2FC</a:t>
            </a:r>
            <a:r>
              <a:rPr lang="ko-KR" altLang="en-US" dirty="0"/>
              <a:t>에 해당하는 </a:t>
            </a:r>
            <a:r>
              <a:rPr lang="ko-KR" altLang="en-US" b="1" dirty="0"/>
              <a:t>열의 이름</a:t>
            </a:r>
            <a:endParaRPr lang="ko-Kore-KR" alt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ore-KR" altLang="en-US" dirty="0"/>
              <a:t>y :</a:t>
            </a:r>
            <a:r>
              <a:rPr lang="ko-KR" altLang="en-US" dirty="0"/>
              <a:t> 데이터 프레임에서 </a:t>
            </a:r>
            <a:r>
              <a:rPr lang="en-US" altLang="ko-KR" dirty="0"/>
              <a:t>p value</a:t>
            </a:r>
            <a:r>
              <a:rPr lang="ko-KR" altLang="en-US" dirty="0"/>
              <a:t>에 해당하는 </a:t>
            </a:r>
            <a:r>
              <a:rPr lang="ko-KR" altLang="en-US" b="1" dirty="0"/>
              <a:t>열의 이름</a:t>
            </a:r>
            <a:endParaRPr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3150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Volcano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D93DFA1-602B-A94A-ABD7-946673A8BA4B}"/>
              </a:ext>
            </a:extLst>
          </p:cNvPr>
          <p:cNvSpPr/>
          <p:nvPr/>
        </p:nvSpPr>
        <p:spPr>
          <a:xfrm>
            <a:off x="557754" y="2230877"/>
            <a:ext cx="5538246" cy="3323987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ore-KR" altLang="en-US" dirty="0"/>
              <a:t>EnhancedVolcano(</a:t>
            </a:r>
            <a:endParaRPr lang="en-US" altLang="ko-Kore-KR" dirty="0"/>
          </a:p>
          <a:p>
            <a:endParaRPr lang="en-US" altLang="ko-Kore-KR" dirty="0"/>
          </a:p>
          <a:p>
            <a:endParaRPr lang="ko-Kore-KR" altLang="en-US" dirty="0"/>
          </a:p>
          <a:p>
            <a:r>
              <a:rPr lang="ko-Kore-KR" altLang="en-US" dirty="0"/>
              <a:t>                </a:t>
            </a:r>
            <a:r>
              <a:rPr lang="ko-Kore-KR" altLang="en-US" sz="2400" b="1" dirty="0">
                <a:solidFill>
                  <a:srgbClr val="FF0000"/>
                </a:solidFill>
              </a:rPr>
              <a:t>toptable = </a:t>
            </a:r>
            <a:r>
              <a:rPr lang="en-US" altLang="ko-Kore-KR" sz="2400" b="1" dirty="0">
                <a:solidFill>
                  <a:srgbClr val="FF0000"/>
                </a:solidFill>
              </a:rPr>
              <a:t>day8.res</a:t>
            </a:r>
            <a:r>
              <a:rPr lang="ko-Kore-KR" altLang="en-US" sz="2400" b="1" dirty="0">
                <a:solidFill>
                  <a:srgbClr val="FF0000"/>
                </a:solidFill>
              </a:rPr>
              <a:t>,</a:t>
            </a:r>
          </a:p>
          <a:p>
            <a:r>
              <a:rPr lang="ko-Kore-KR" altLang="en-US" sz="2400" b="1" dirty="0">
                <a:solidFill>
                  <a:srgbClr val="FF0000"/>
                </a:solidFill>
              </a:rPr>
              <a:t>            lab =</a:t>
            </a:r>
            <a:r>
              <a:rPr lang="en-US" altLang="ko-Kore-KR" sz="2400" b="1" dirty="0">
                <a:solidFill>
                  <a:srgbClr val="FF0000"/>
                </a:solidFill>
              </a:rPr>
              <a:t> day8.res$mgi_symbol</a:t>
            </a:r>
            <a:r>
              <a:rPr lang="ko-Kore-KR" altLang="en-US" sz="2400" b="1" dirty="0">
                <a:solidFill>
                  <a:srgbClr val="FF0000"/>
                </a:solidFill>
              </a:rPr>
              <a:t>,</a:t>
            </a:r>
          </a:p>
          <a:p>
            <a:r>
              <a:rPr lang="ko-Kore-KR" altLang="en-US" sz="2400" b="1" dirty="0">
                <a:solidFill>
                  <a:srgbClr val="FF0000"/>
                </a:solidFill>
              </a:rPr>
              <a:t>            x = </a:t>
            </a:r>
            <a:r>
              <a:rPr lang="en-US" altLang="ko-Kore-KR" sz="2400" b="1" dirty="0">
                <a:solidFill>
                  <a:srgbClr val="FF0000"/>
                </a:solidFill>
              </a:rPr>
              <a:t>‘log2FoldChange’</a:t>
            </a:r>
            <a:r>
              <a:rPr lang="ko-Kore-KR" altLang="en-US" sz="2400" b="1" dirty="0">
                <a:solidFill>
                  <a:srgbClr val="FF0000"/>
                </a:solidFill>
              </a:rPr>
              <a:t>,</a:t>
            </a:r>
          </a:p>
          <a:p>
            <a:r>
              <a:rPr lang="ko-Kore-KR" altLang="en-US" sz="2400" b="1" dirty="0">
                <a:solidFill>
                  <a:srgbClr val="FF0000"/>
                </a:solidFill>
              </a:rPr>
              <a:t>            y = </a:t>
            </a:r>
            <a:r>
              <a:rPr lang="en-US" altLang="ko-Kore-KR" sz="2400" b="1" dirty="0">
                <a:solidFill>
                  <a:srgbClr val="FF0000"/>
                </a:solidFill>
              </a:rPr>
              <a:t>‘</a:t>
            </a:r>
            <a:r>
              <a:rPr lang="en-US" altLang="ko-Kore-KR" sz="2400" b="1" dirty="0" err="1">
                <a:solidFill>
                  <a:srgbClr val="FF0000"/>
                </a:solidFill>
              </a:rPr>
              <a:t>pvalue</a:t>
            </a:r>
            <a:r>
              <a:rPr lang="en-US" altLang="ko-Kore-KR" sz="2400" b="1" dirty="0">
                <a:solidFill>
                  <a:srgbClr val="FF0000"/>
                </a:solidFill>
              </a:rPr>
              <a:t>’</a:t>
            </a:r>
            <a:r>
              <a:rPr lang="ko-Kore-KR" altLang="en-US" sz="2400" b="1" dirty="0">
                <a:solidFill>
                  <a:srgbClr val="FF0000"/>
                </a:solidFill>
              </a:rPr>
              <a:t>,</a:t>
            </a:r>
            <a:endParaRPr lang="en-US" altLang="ko-Kore-KR" sz="2400" b="1" dirty="0">
              <a:solidFill>
                <a:srgbClr val="FF0000"/>
              </a:solidFill>
            </a:endParaRPr>
          </a:p>
          <a:p>
            <a:endParaRPr lang="en-US" altLang="ko-Kore-KR" sz="2400" b="1" dirty="0">
              <a:solidFill>
                <a:srgbClr val="FF0000"/>
              </a:solidFill>
            </a:endParaRPr>
          </a:p>
          <a:p>
            <a:endParaRPr lang="ko-Kore-KR" altLang="en-US" dirty="0"/>
          </a:p>
          <a:p>
            <a:r>
              <a:rPr lang="ko-Kore-KR" altLang="en-US" dirty="0"/>
              <a:t>                </a:t>
            </a:r>
            <a:r>
              <a:rPr lang="en-US" altLang="ko-Kore-KR" dirty="0"/>
              <a:t>…</a:t>
            </a:r>
            <a:r>
              <a:rPr lang="ko-KR" altLang="en-US" dirty="0"/>
              <a:t> </a:t>
            </a:r>
            <a:r>
              <a:rPr lang="en-US" altLang="ko-KR" dirty="0"/>
              <a:t> </a:t>
            </a:r>
            <a:r>
              <a:rPr lang="en-US" altLang="ko-KR" dirty="0" err="1"/>
              <a:t>etc</a:t>
            </a:r>
            <a:r>
              <a:rPr lang="en-US" altLang="ko-KR" dirty="0"/>
              <a:t> … )</a:t>
            </a:r>
            <a:endParaRPr lang="ko-Kore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AEE411-605A-0040-9DCA-77B21B2145A3}"/>
              </a:ext>
            </a:extLst>
          </p:cNvPr>
          <p:cNvSpPr txBox="1"/>
          <p:nvPr/>
        </p:nvSpPr>
        <p:spPr>
          <a:xfrm>
            <a:off x="557753" y="1707657"/>
            <a:ext cx="2924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800" b="1" dirty="0"/>
              <a:t>Answer</a:t>
            </a:r>
            <a:endParaRPr kumimoji="1" lang="ko-Kore-KR" altLang="en-US" sz="2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F4FF5C-9FB9-BA4A-A919-206A358F8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8358" y="488144"/>
            <a:ext cx="4178300" cy="5359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9FD1584-08FE-414A-B388-0BD27E5737DD}"/>
              </a:ext>
            </a:extLst>
          </p:cNvPr>
          <p:cNvSpPr txBox="1"/>
          <p:nvPr/>
        </p:nvSpPr>
        <p:spPr>
          <a:xfrm>
            <a:off x="6545093" y="6000524"/>
            <a:ext cx="536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다음과  같은 그림이 그려지면 제대로 한 것입니다</a:t>
            </a:r>
            <a:r>
              <a:rPr kumimoji="1" lang="en-US" altLang="ko-Kore-KR" dirty="0"/>
              <a:t>!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89966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Volcano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CE060F3-7A49-C549-9227-5FB489963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96" y="1538091"/>
            <a:ext cx="6659617" cy="4429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E0631C-76AB-4044-8096-79DA0AA0FDD1}"/>
              </a:ext>
            </a:extLst>
          </p:cNvPr>
          <p:cNvSpPr txBox="1"/>
          <p:nvPr/>
        </p:nvSpPr>
        <p:spPr>
          <a:xfrm>
            <a:off x="2165131" y="6089422"/>
            <a:ext cx="8846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위 코드를 실행하시면  </a:t>
            </a:r>
            <a:r>
              <a:rPr kumimoji="1" lang="en-US" altLang="ko-Kore-KR" dirty="0"/>
              <a:t>For </a:t>
            </a:r>
            <a:r>
              <a:rPr kumimoji="1" lang="ko-Kore-KR" altLang="en-US" dirty="0"/>
              <a:t>반복문을 통해 </a:t>
            </a:r>
            <a:r>
              <a:rPr kumimoji="1" lang="en-US" altLang="ko-Kore-KR" dirty="0"/>
              <a:t>Day8, Day12, Day16, Day24 </a:t>
            </a:r>
            <a:r>
              <a:rPr kumimoji="1" lang="ko-Kore-KR" altLang="en-US" dirty="0"/>
              <a:t>별 </a:t>
            </a:r>
            <a:endParaRPr kumimoji="1" lang="en-US" altLang="ko-Kore-KR" dirty="0"/>
          </a:p>
          <a:p>
            <a:pPr algn="ctr"/>
            <a:r>
              <a:rPr kumimoji="1" lang="en-US" altLang="ko-Kore-KR" dirty="0"/>
              <a:t>Volcano plot</a:t>
            </a:r>
            <a:r>
              <a:rPr kumimoji="1" lang="ko-Kore-KR" altLang="en-US" dirty="0"/>
              <a:t>을 </a:t>
            </a:r>
            <a:r>
              <a:rPr kumimoji="1" lang="en-US" altLang="ko-Kore-KR" dirty="0"/>
              <a:t>3</a:t>
            </a:r>
            <a:r>
              <a:rPr kumimoji="1" lang="en-US" altLang="ko-KR" dirty="0"/>
              <a:t>.Results/Visualization </a:t>
            </a:r>
            <a:r>
              <a:rPr kumimoji="1" lang="ko-KR" altLang="en-US" dirty="0"/>
              <a:t>폴더에 저장하게 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218A5B0-6849-9043-BDC2-C0FC55BF95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155" y="3145220"/>
            <a:ext cx="4563680" cy="100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635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3EA294-63A2-604B-B7B9-D7C9A80F8BFF}"/>
              </a:ext>
            </a:extLst>
          </p:cNvPr>
          <p:cNvSpPr txBox="1"/>
          <p:nvPr/>
        </p:nvSpPr>
        <p:spPr>
          <a:xfrm>
            <a:off x="271463" y="216353"/>
            <a:ext cx="33861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000" b="1" dirty="0"/>
              <a:t>3.</a:t>
            </a:r>
            <a:r>
              <a:rPr kumimoji="1" lang="ko-KR" altLang="en-US" sz="4000" b="1" dirty="0"/>
              <a:t> </a:t>
            </a:r>
            <a:r>
              <a:rPr kumimoji="1" lang="en-US" altLang="ko-KR" sz="4000" b="1" dirty="0"/>
              <a:t>Visualization </a:t>
            </a:r>
            <a:r>
              <a:rPr kumimoji="1" lang="en-US" altLang="ko-KR" sz="3200" b="1" dirty="0"/>
              <a:t>Heatmap</a:t>
            </a:r>
            <a:r>
              <a:rPr kumimoji="1" lang="ko-KR" altLang="en-US" sz="3200" b="1" dirty="0"/>
              <a:t> </a:t>
            </a:r>
            <a:r>
              <a:rPr kumimoji="1" lang="en-US" altLang="ko-KR" sz="3200" b="1" dirty="0"/>
              <a:t>plot</a:t>
            </a:r>
            <a:endParaRPr kumimoji="1" lang="ko-Kore-KR" altLang="en-US" sz="40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DE28D27-9E04-FC42-9E77-D1693901C0D4}"/>
              </a:ext>
            </a:extLst>
          </p:cNvPr>
          <p:cNvSpPr/>
          <p:nvPr/>
        </p:nvSpPr>
        <p:spPr>
          <a:xfrm>
            <a:off x="4612686" y="2715321"/>
            <a:ext cx="703761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b="1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Heatmap</a:t>
            </a:r>
            <a:r>
              <a:rPr lang="ko-KR" altLang="en-US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은 </a:t>
            </a:r>
            <a:r>
              <a:rPr lang="en-US" altLang="ko-KR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X</a:t>
            </a:r>
            <a:r>
              <a:rPr lang="ko-KR" altLang="en-US" dirty="0"/>
              <a:t>축과 </a:t>
            </a:r>
            <a:r>
              <a:rPr lang="en" altLang="ko-Kore-KR" dirty="0"/>
              <a:t>Y</a:t>
            </a:r>
            <a:r>
              <a:rPr lang="ko-KR" altLang="en-US" dirty="0"/>
              <a:t>축으로 클래스를 나누어 집계한 값에 따라 색을 다르게 해서 </a:t>
            </a:r>
            <a:r>
              <a:rPr lang="en-US" altLang="ko-KR" dirty="0"/>
              <a:t>2</a:t>
            </a:r>
            <a:r>
              <a:rPr lang="ko-KR" altLang="en-US" dirty="0"/>
              <a:t>차원으로 자료를 시각화하는</a:t>
            </a:r>
            <a:r>
              <a:rPr lang="en-US" altLang="ko-KR" dirty="0"/>
              <a:t> </a:t>
            </a:r>
            <a:r>
              <a:rPr lang="ko-KR" altLang="en-US" dirty="0"/>
              <a:t>방법입니다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나눔고딕" panose="020D0604000000000000" pitchFamily="34" charset="-127"/>
              <a:ea typeface="나눔고딕" panose="020D0604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본 실습에서는</a:t>
            </a:r>
            <a:r>
              <a:rPr lang="ko-KR" altLang="en-US" b="1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 </a:t>
            </a:r>
            <a:r>
              <a:rPr lang="en-US" altLang="ko-KR" b="1" dirty="0" err="1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ComplexHeatmap</a:t>
            </a: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라는 </a:t>
            </a:r>
            <a:r>
              <a:rPr lang="en-US" altLang="ko-KR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R</a:t>
            </a: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 패키지를 활용하여 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</a:b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DESeq2</a:t>
            </a: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에서 </a:t>
            </a:r>
            <a:r>
              <a:rPr lang="en-US" altLang="ko-KR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normalize</a:t>
            </a: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한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Fold</a:t>
            </a:r>
            <a:r>
              <a:rPr lang="ko-KR" altLang="en-US" b="1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change</a:t>
            </a:r>
            <a:r>
              <a:rPr lang="ko-KR" altLang="en-US" dirty="0">
                <a:solidFill>
                  <a:srgbClr val="000000"/>
                </a:solidFill>
                <a:latin typeface="나눔고딕" panose="020D0604000000000000" pitchFamily="34" charset="-127"/>
                <a:ea typeface="나눔고딕" panose="020D0604000000000000" pitchFamily="34" charset="-127"/>
              </a:rPr>
              <a:t>값을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 시각화 해볼 예정입니다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나눔고딕" panose="020D0604000000000000" pitchFamily="34" charset="-127"/>
                <a:ea typeface="나눔고딕" panose="020D0604000000000000" pitchFamily="34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ore-KR" dirty="0">
              <a:solidFill>
                <a:srgbClr val="000000"/>
              </a:solidFill>
              <a:latin typeface="나눔고딕" panose="020D0604000000000000" pitchFamily="34" charset="-127"/>
              <a:ea typeface="나눔고딕" panose="020D0604000000000000" pitchFamily="34" charset="-127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0EF1989-2113-9D4F-81EE-1CE2EE2F2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1541706"/>
            <a:ext cx="3060382" cy="5100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307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934</Words>
  <Application>Microsoft Macintosh PowerPoint</Application>
  <PresentationFormat>와이드스크린</PresentationFormat>
  <Paragraphs>117</Paragraphs>
  <Slides>16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나눔고딕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이동주</dc:creator>
  <cp:lastModifiedBy>이동주</cp:lastModifiedBy>
  <cp:revision>16</cp:revision>
  <dcterms:created xsi:type="dcterms:W3CDTF">2022-03-28T07:40:06Z</dcterms:created>
  <dcterms:modified xsi:type="dcterms:W3CDTF">2022-04-13T04:33:26Z</dcterms:modified>
</cp:coreProperties>
</file>

<file path=docProps/thumbnail.jpeg>
</file>